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258" r:id="rId3"/>
    <p:sldId id="257" r:id="rId4"/>
    <p:sldId id="259" r:id="rId5"/>
    <p:sldId id="261" r:id="rId6"/>
    <p:sldId id="302" r:id="rId7"/>
    <p:sldId id="362" r:id="rId8"/>
    <p:sldId id="263" r:id="rId9"/>
    <p:sldId id="303" r:id="rId10"/>
    <p:sldId id="265" r:id="rId11"/>
    <p:sldId id="262" r:id="rId12"/>
    <p:sldId id="266" r:id="rId13"/>
    <p:sldId id="267" r:id="rId14"/>
    <p:sldId id="306" r:id="rId15"/>
    <p:sldId id="305" r:id="rId16"/>
    <p:sldId id="361" r:id="rId17"/>
    <p:sldId id="320" r:id="rId18"/>
    <p:sldId id="304" r:id="rId19"/>
    <p:sldId id="308" r:id="rId20"/>
    <p:sldId id="310" r:id="rId21"/>
    <p:sldId id="307" r:id="rId22"/>
    <p:sldId id="327" r:id="rId23"/>
    <p:sldId id="321" r:id="rId24"/>
    <p:sldId id="311" r:id="rId25"/>
    <p:sldId id="314" r:id="rId26"/>
    <p:sldId id="313" r:id="rId27"/>
    <p:sldId id="317" r:id="rId28"/>
    <p:sldId id="316" r:id="rId29"/>
    <p:sldId id="315" r:id="rId30"/>
    <p:sldId id="277" r:id="rId31"/>
    <p:sldId id="322" r:id="rId32"/>
    <p:sldId id="323" r:id="rId33"/>
    <p:sldId id="328" r:id="rId34"/>
    <p:sldId id="318" r:id="rId35"/>
    <p:sldId id="329" r:id="rId36"/>
    <p:sldId id="336" r:id="rId37"/>
    <p:sldId id="324" r:id="rId38"/>
    <p:sldId id="325" r:id="rId39"/>
    <p:sldId id="269" r:id="rId40"/>
    <p:sldId id="270" r:id="rId41"/>
    <p:sldId id="271" r:id="rId42"/>
    <p:sldId id="273" r:id="rId43"/>
    <p:sldId id="330" r:id="rId44"/>
    <p:sldId id="279" r:id="rId45"/>
    <p:sldId id="281" r:id="rId46"/>
    <p:sldId id="283" r:id="rId47"/>
    <p:sldId id="331" r:id="rId48"/>
    <p:sldId id="332" r:id="rId49"/>
    <p:sldId id="333" r:id="rId50"/>
    <p:sldId id="334" r:id="rId51"/>
    <p:sldId id="335" r:id="rId52"/>
    <p:sldId id="339" r:id="rId53"/>
    <p:sldId id="340" r:id="rId54"/>
    <p:sldId id="341" r:id="rId55"/>
    <p:sldId id="343" r:id="rId56"/>
    <p:sldId id="344" r:id="rId57"/>
    <p:sldId id="338" r:id="rId58"/>
    <p:sldId id="342" r:id="rId59"/>
    <p:sldId id="345" r:id="rId60"/>
    <p:sldId id="286" r:id="rId61"/>
    <p:sldId id="346" r:id="rId62"/>
    <p:sldId id="347" r:id="rId63"/>
    <p:sldId id="348" r:id="rId64"/>
    <p:sldId id="349" r:id="rId65"/>
    <p:sldId id="350" r:id="rId66"/>
    <p:sldId id="351" r:id="rId67"/>
    <p:sldId id="353" r:id="rId68"/>
    <p:sldId id="352" r:id="rId69"/>
    <p:sldId id="354" r:id="rId70"/>
    <p:sldId id="355" r:id="rId71"/>
    <p:sldId id="356" r:id="rId72"/>
    <p:sldId id="357" r:id="rId73"/>
    <p:sldId id="360" r:id="rId74"/>
    <p:sldId id="358" r:id="rId75"/>
  </p:sldIdLst>
  <p:sldSz cx="14630400" cy="8229600"/>
  <p:notesSz cx="8229600" cy="14630400"/>
  <p:embeddedFontLst>
    <p:embeddedFont>
      <p:font typeface="Noto Sans JP" panose="020B0200000000000000" pitchFamily="50" charset="-128"/>
      <p:regular r:id="rId78"/>
      <p:bold r:id="rId79"/>
    </p:embeddedFont>
    <p:embeddedFont>
      <p:font typeface="Noto Sans JP Black" panose="020B0200000000000000" pitchFamily="50" charset="-128"/>
      <p:bold r:id="rId80"/>
    </p:embeddedFont>
    <p:embeddedFont>
      <p:font typeface="游ゴシック" panose="020B0400000000000000" pitchFamily="50" charset="-128"/>
      <p:regular r:id="rId81"/>
      <p:bold r:id="rId82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2" autoAdjust="0"/>
    <p:restoredTop sz="87148" autoAdjust="0"/>
  </p:normalViewPr>
  <p:slideViewPr>
    <p:cSldViewPr snapToGrid="0" snapToObjects="1">
      <p:cViewPr varScale="1">
        <p:scale>
          <a:sx n="70" d="100"/>
          <a:sy n="70" d="100"/>
        </p:scale>
        <p:origin x="6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9" d="100"/>
          <a:sy n="39" d="100"/>
        </p:scale>
        <p:origin x="3566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C0593594-662C-5902-B1E2-55FEF9E705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15FC8F3-E5A1-0089-8C5A-FAEC4682C0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5E66E-82AD-443B-89B6-C728E1CE1CB1}" type="datetimeFigureOut">
              <a:rPr kumimoji="1" lang="ja-JP" altLang="en-US" smtClean="0"/>
              <a:t>2026/1/30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03FA67E-8FED-3975-6C1D-9A86D1962D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4734807-4540-8433-35A3-22841C79AF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41DE3-AF65-418E-9AF5-3F6D5B9B92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8406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5452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健康のために人生を削っていませんか？その常識、今日から変わります。</a:t>
            </a:r>
          </a:p>
          <a:p>
            <a:b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ja-JP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正しいことと、続くことは、別問題です。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なぜ正しい健康アドバイスほど続かないのか。それは多くの場合「我慢」が前提になっているからです。人生の楽しみを削る方法は、長く続きません。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我慢するとストレスが溜まります。ストレスは血管を硬くします。結果、薬が増え、自己嫌悪が強まる。この負のループに、知らず知らずのうちに入っている人がとても多いのです。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多くの人が「良いことをしているつもり」で、実は体を追い込んでいます。頑張るほど、逆方向に進んでしまうケースも少なくありません。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では、どうすればいいのか。我慢せずに、楽しみを残したまま、健康でいる方法はあるのでしょうか？</a:t>
            </a:r>
          </a:p>
          <a:p>
            <a:b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ja-JP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BB29E-4EFE-69F3-BF01-17F8D1448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62460F-2579-37B7-D97B-C57D57556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D6BD8-02EF-C5DD-1B83-E3650D4D9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en-US" altLang="ja-JP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ja-JP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0AF75-4F80-5E3B-13B5-5AC3DB0F01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30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36DF2-BA04-6CDA-C315-4A2E03622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47E7EF-8927-3F40-61AD-19526212C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25E8F5-6837-7549-0E93-792EC553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FB43E-DEBE-061E-B307-2370E2F375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32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F502C-42FB-1073-DE95-4B3C2DCD6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6D06C7-6152-2988-7705-989E6B758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7ED980-7848-F284-5B31-0B9912825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人体には約</a:t>
            </a:r>
            <a:r>
              <a:rPr lang="en-US" altLang="ja-JP" dirty="0"/>
              <a:t>37</a:t>
            </a:r>
            <a:r>
              <a:rPr lang="ja-JP" altLang="en-US" dirty="0"/>
              <a:t>兆個の細胞からできています。その細胞すべてに酸素や栄養素をとどけなければいけません。どうやって届けますか？血液です。その血液を運んでいるのが血管です。</a:t>
            </a:r>
            <a:endParaRPr lang="en-US" altLang="ja-JP" dirty="0"/>
          </a:p>
          <a:p>
            <a:r>
              <a:rPr lang="ja-JP" altLang="en-US" dirty="0"/>
              <a:t>人体を巡る血管を全部つなぎあわせると</a:t>
            </a:r>
            <a:r>
              <a:rPr lang="en-US" altLang="ja-JP" dirty="0"/>
              <a:t>10</a:t>
            </a:r>
            <a:r>
              <a:rPr lang="ja-JP" altLang="en-US" dirty="0"/>
              <a:t>万</a:t>
            </a:r>
            <a:r>
              <a:rPr lang="en-US" altLang="ja-JP" dirty="0"/>
              <a:t>km</a:t>
            </a:r>
            <a:r>
              <a:rPr lang="ja-JP" altLang="en-US" dirty="0"/>
              <a:t>、地球</a:t>
            </a:r>
            <a:r>
              <a:rPr lang="en-US" altLang="ja-JP" dirty="0"/>
              <a:t>2</a:t>
            </a:r>
            <a:r>
              <a:rPr lang="ja-JP" altLang="en-US" dirty="0"/>
              <a:t>周半です。血液が血管を流れる速さは時速約</a:t>
            </a:r>
            <a:r>
              <a:rPr lang="en-US" altLang="ja-JP" dirty="0"/>
              <a:t>200km</a:t>
            </a:r>
            <a:r>
              <a:rPr lang="ja-JP" altLang="en-US" dirty="0"/>
              <a:t>。１日に心臓から送り出される血液は毎日約</a:t>
            </a:r>
            <a:r>
              <a:rPr lang="en-US" altLang="ja-JP" dirty="0"/>
              <a:t>10</a:t>
            </a:r>
            <a:r>
              <a:rPr lang="ja-JP" altLang="en-US" dirty="0"/>
              <a:t>トン。そんな速くて大量の血液を身体中に届けるために、血管が丈夫でなければならないのです</a:t>
            </a:r>
            <a:endParaRPr lang="en-US" altLang="ja-JP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A2E9C-825E-9612-F026-5D4053920E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6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A3AF8-3F03-4F14-0067-0C90074C8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38172-CAA7-DAD6-9D07-777E70F1E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F1DC6-4CB0-033A-0F57-8FDB94A07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病気の原因は、　“生活が乱れていること”　ではありません。　**血管が、その生活に　対応できなくなったこと。**　問題は行動ではなく、　受け止める側の柔軟性なんです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CCECC-BB54-BF96-A0F8-028B187418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00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BFB03-4EEF-4C4D-B59B-A5C6387F9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CD43E-5BF5-D2B4-C48D-005BD3DD5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FEFFE-2E48-C2EE-41CB-C195EBDA2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薬剤師として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年以上の臨床経験を持ちながら、東洋医学や自然療法を学び、「薬に頼らない健康法」を提唱。</a:t>
            </a:r>
          </a:p>
          <a:p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大手製薬会社での研究開発を経て、予防医学の重要性に目覚め独立。これまでに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10,000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人以上の健康相談に応じ、多くの経営者・ビジネスリーダーの健康改善をサポートしてきた。</a:t>
            </a:r>
          </a:p>
          <a:p>
            <a:r>
              <a:rPr kumimoji="1" lang="ja-JP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健康関連の著書は</a:t>
            </a:r>
            <a:r>
              <a:rPr kumimoji="1" lang="en-US" altLang="ja-JP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</a:t>
            </a:r>
            <a:r>
              <a:rPr kumimoji="1" lang="ja-JP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冊、累計販売部数は</a:t>
            </a:r>
            <a:r>
              <a:rPr kumimoji="1" lang="en-US" altLang="ja-JP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265</a:t>
            </a:r>
            <a:r>
              <a:rPr kumimoji="1" lang="ja-JP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万部を超える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65869-746E-7FBF-E442-75D57DE109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2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4DDA3-2C58-D590-B197-90A2C32B2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EF0CA-A475-7414-21E9-16FDCFFB95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E645E8-0E9B-9DE2-565A-C0A4488F5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EA734-6274-BD51-D39C-4D8A6D1838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69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美味しいもの、お酒、タバコ、睡眠。全部やめろと言われたら、正直つらいですよね。でも「それでも健康でいたい」と思うのは、わがままでしょうか？私はそうは思いません。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68745-CA56-08C8-04BD-6EB6795C0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69287B-8156-35B3-42F1-C9C2D841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2855E-B7CF-CAB7-9F11-9804FB3D6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加藤先生は、血管を“病気の話”として見ていません。人生を支える</a:t>
            </a:r>
            <a:r>
              <a:rPr lang="ja-JP" altLang="en-US" b="1" dirty="0"/>
              <a:t>構造</a:t>
            </a:r>
            <a:r>
              <a:rPr lang="ja-JP" altLang="en-US" dirty="0"/>
              <a:t>として見てきた人です。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27FFC-F1BF-D159-AAF7-8B0614BE09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31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148D0-84C1-C74D-CEBF-F02CEBB25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E0803A-9876-8887-FAE3-91F1F6A1DB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F61AEE-B5DD-1C78-EA30-AED20A325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5332C-4E57-8C94-25F4-4289AE6E73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33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B64D8-5153-513C-B529-AE09580FF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24371-69AC-6055-5599-D3238BB0CA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DEAE4A-0123-AC91-01F9-63817337A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260DF-B22E-5EFB-DAF6-E18BC04085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82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0DF0-3AD9-A6FD-2AC3-C13A60AF6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1345E-E562-B86F-192A-95FE347C4D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B5AF1B-5650-A2DA-E143-C90BFA08F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人体には約</a:t>
            </a:r>
            <a:r>
              <a:rPr lang="en-US" altLang="ja-JP" dirty="0"/>
              <a:t>37</a:t>
            </a:r>
            <a:r>
              <a:rPr lang="ja-JP" altLang="en-US" dirty="0"/>
              <a:t>兆個の細胞からできています。その細胞すべてに酸素や栄養素をとどけなければいけません。どうやって届けますか？血液です。その血液を運んでいるのが血管です。</a:t>
            </a:r>
            <a:endParaRPr lang="en-US" altLang="ja-JP" dirty="0"/>
          </a:p>
          <a:p>
            <a:r>
              <a:rPr lang="ja-JP" altLang="en-US" dirty="0"/>
              <a:t>人体を巡る血管を全部つなぎあわせると</a:t>
            </a:r>
            <a:r>
              <a:rPr lang="en-US" altLang="ja-JP" dirty="0"/>
              <a:t>10</a:t>
            </a:r>
            <a:r>
              <a:rPr lang="ja-JP" altLang="en-US" dirty="0"/>
              <a:t>万</a:t>
            </a:r>
            <a:r>
              <a:rPr lang="en-US" altLang="ja-JP" dirty="0"/>
              <a:t>km</a:t>
            </a:r>
            <a:r>
              <a:rPr lang="ja-JP" altLang="en-US" dirty="0"/>
              <a:t>、地球</a:t>
            </a:r>
            <a:r>
              <a:rPr lang="en-US" altLang="ja-JP" dirty="0"/>
              <a:t>2</a:t>
            </a:r>
            <a:r>
              <a:rPr lang="ja-JP" altLang="en-US" dirty="0"/>
              <a:t>周半です。血液が血管を流れる速さは時速約</a:t>
            </a:r>
            <a:r>
              <a:rPr lang="en-US" altLang="ja-JP" dirty="0"/>
              <a:t>200km</a:t>
            </a:r>
            <a:r>
              <a:rPr lang="ja-JP" altLang="en-US" dirty="0"/>
              <a:t>。１日に心臓から送り出される血液は毎日約</a:t>
            </a:r>
            <a:r>
              <a:rPr lang="en-US" altLang="ja-JP" dirty="0"/>
              <a:t>10</a:t>
            </a:r>
            <a:r>
              <a:rPr lang="ja-JP" altLang="en-US" dirty="0"/>
              <a:t>トン。そんな速くて大量の血液を身体中に届けるために、血管が丈夫でなければならないのです</a:t>
            </a:r>
            <a:endParaRPr lang="en-US" altLang="ja-JP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671A2-8893-6497-2065-F307502277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18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A4659-36A6-F40A-D15A-2DD4747C4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961B4-8966-BFCC-1BF6-260F1A2C9F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DD0686-0AA4-EF4A-464A-860333C04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加藤先生は、血管を“病気の話”として見ていません。人生を支える</a:t>
            </a:r>
            <a:r>
              <a:rPr lang="ja-JP" altLang="en-US" b="1" dirty="0"/>
              <a:t>構造</a:t>
            </a:r>
            <a:r>
              <a:rPr lang="ja-JP" altLang="en-US" dirty="0"/>
              <a:t>として見てきた人です。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6FDAB-9384-C2B9-0C0A-7693C55620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55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E69B8-08AC-0704-5396-0CB783C2C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74265E-EE26-F61B-F460-88BBF4FFEE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D97CCA-2CE1-2CF8-1E81-AA1D4F029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7EA0E-6A75-CB60-E55E-E517D1386F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255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ADD38-CB21-6110-1BA9-20BB24A15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9D226F-55D8-CDA8-7AA1-162D6F611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B1BC7-5BF1-C511-35DF-494174312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3FAA0-6AAA-E5A8-3D80-A183B845E4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85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CE794-49A7-A587-87F1-D113C36BB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C6EE6E-4957-40A6-812A-4B24BE0DCF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9A0E0D-7796-2224-9721-04E5A9315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486FD-6B2A-AF29-C8EF-F6B709AB23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94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BC950-0F7E-D2D4-4467-7F364DC43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45943-DDAF-D2EC-2AA5-AD2F814B72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C6A037-FBCC-A475-F4B3-2E653B3F3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10349-11E2-7AE3-B1B5-FFE9017D76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01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23A84-4B79-3B8B-16F5-8DDAA7A11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D18E9-CB1D-5139-7E3F-6D2C9EBCEF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D06CA1-747A-6889-66B6-944650541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B09D5-1C44-BD0B-33D9-C90B17CD6D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48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少し考えてみてください。健康のために、我慢していることはいくつありますか？本当はやめたくないのに、体のためだからと我慢している。その積み重ねで、人生が少しずつ窮屈になっていませんか？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1FBE9-2E12-CEFA-8478-1DBE1F3A4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AD9FC3-E40E-FC89-024D-E2A8291D8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96FE93-97E2-D689-BC1A-D11D89C57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3B9B0-C63F-421E-C8F1-A01A211B1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093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1903F-E7B8-176B-2152-B3622AA01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FF311-19EC-04B7-613D-DCFDD27F3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DE6EE5-24C3-5C85-9473-5A16A5A12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ja-JP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6DED4-13CA-C844-4026-F45FA471C2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63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255D7-FDC4-3590-29D5-E8AA8D35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4E2187-DD74-9B94-7C26-485DC0596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DBE7F7-0C74-8D66-5AB7-72A7C2501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ja-JP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51A99-D2AD-0818-10C8-EC5D20B69D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29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8C1D1-32B0-5D5D-01BF-2CCFAA7B8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F37431-0151-8EDC-02B7-080C552A5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A386D-901F-FB39-4709-8C1644795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薬は「悪者」ではありません。ただし、役割は</a:t>
            </a:r>
            <a:r>
              <a:rPr lang="ja-JP" altLang="en-US" b="1" dirty="0"/>
              <a:t>数値の管理</a:t>
            </a:r>
            <a:r>
              <a:rPr lang="ja-JP" altLang="en-US" dirty="0"/>
              <a:t>まで。体そのものを若返らせる設計ではない。</a:t>
            </a:r>
            <a:endParaRPr kumimoji="1" lang="ja-JP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56874-0900-8116-5503-A6414AEC4C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30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66C82-6E74-39FA-F661-132256F73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F077DB-0EF5-845C-81D1-9610A49CF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A6ECEE-3195-963C-AEF9-57F83F4CC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ja-JP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8FB8F-0920-6E07-F224-0C71D8FE2E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698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55C3F-D3B0-AFEF-E63F-71D04A66E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DC1251-F4B7-BB56-A51D-584D48153D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F223F-3FCE-ADC4-4A8A-4CCDF9064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なぜ正しい健康アドバイスほど続かないのか。それは多くの場合「我慢」が前提になっているからです。人生の楽しみを削る方法は、長く続きません。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我慢するとストレスが溜まります。ストレスは血管を硬くします。結果、薬が増え、自己嫌悪が強まる。この負のループに、知らず知らずのうちに入っている人がとても多いのです。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CB9BC-4252-33A4-1EDB-8080D281E7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99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F53B0-42DD-12B1-98EB-78BBABC5A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241FF7-F6C1-E8F4-25EB-302D11B8C7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E2FC4-FA38-BD4D-2D52-98BEF957B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問題は頑張れないことではない。「無茶に耐えられなくなった血管」だった。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A7267-CED2-37F1-69A3-2D37B7D6B4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82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F7311-3BFE-5E77-C1DC-205C00436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904B50-6CC6-6F8B-3732-3EC46C437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E9C99-7127-CAD1-C5FD-1764D2673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59DD1-3C3C-295C-21DF-F020D42271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095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こう思ってる人いませんか？わたしはタバコ以外は全部あてはまります。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薬で数値をさげても、血管の老化をくいとめることはできない。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3D2E2-737C-448C-2BF2-A332CA939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027226-A900-4FDF-B1CE-BB8446DD85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84502-1E06-9D59-2CD8-A2E9EA63D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では、どうすればいいのか。我慢せずに、楽しみを残したまま、健康でいる方法はあるのでしょうか？</a:t>
            </a:r>
          </a:p>
          <a:p>
            <a:b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ja-JP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8AB9D-6B5C-DEE9-643E-45AE1F6791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553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血流：血管そのものの柔軟性、自律神経：血管の開閉を指令する司令塔、腸：炎症・代謝・免疫を通じて血管環境を左右</a:t>
            </a:r>
          </a:p>
          <a:p>
            <a:r>
              <a:rPr lang="ja-JP" altLang="en-US" dirty="0"/>
              <a:t>血管を “インフラ”として整える設計</a:t>
            </a:r>
          </a:p>
          <a:p>
            <a:r>
              <a:rPr lang="ja-JP" altLang="en-US" dirty="0"/>
              <a:t>血流が改善しても、自律神経が乱れると血管はすぐ収縮する、腸：炎症・代謝・免疫を通じて血管環境を左右する　密接に関係している。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1" dirty="0"/>
              <a:t>三位一体を</a:t>
            </a:r>
            <a:r>
              <a:rPr lang="en-US" altLang="ja-JP" b="1" dirty="0"/>
              <a:t>30</a:t>
            </a:r>
            <a:r>
              <a:rPr lang="ja-JP" altLang="en-US" b="1" dirty="0"/>
              <a:t>年扱ってきた人の統合知</a:t>
            </a:r>
            <a:endParaRPr lang="ja-JP" altLang="en-US" dirty="0"/>
          </a:p>
          <a:p>
            <a:r>
              <a:rPr lang="ja-JP" altLang="en-US" dirty="0"/>
              <a:t>薬学研究</a:t>
            </a:r>
          </a:p>
          <a:p>
            <a:r>
              <a:rPr lang="ja-JP" altLang="en-US" dirty="0"/>
              <a:t>製薬現場</a:t>
            </a:r>
          </a:p>
          <a:p>
            <a:r>
              <a:rPr lang="ja-JP" altLang="en-US" dirty="0"/>
              <a:t>東洋医学・臨床指導</a:t>
            </a:r>
          </a:p>
          <a:p>
            <a:r>
              <a:rPr lang="en-US" altLang="ja-JP" dirty="0"/>
              <a:t>1</a:t>
            </a:r>
            <a:r>
              <a:rPr lang="ja-JP" altLang="en-US" dirty="0"/>
              <a:t>万人以上の実践データ</a:t>
            </a:r>
          </a:p>
          <a:p>
            <a:r>
              <a:rPr lang="ja-JP" altLang="en-US" dirty="0"/>
              <a:t>→ 血流・自律神経・腸を </a:t>
            </a:r>
            <a:r>
              <a:rPr lang="ja-JP" altLang="en-US" b="1" dirty="0"/>
              <a:t>同時に設計できる人は、他にいない</a:t>
            </a:r>
            <a:endParaRPr lang="ja-JP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97E15-07D7-AF01-8746-6837A2257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67FE1D-7C07-E171-AE8C-A8FAEB486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92268-33FE-A592-1DA6-1E66023AE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急に悪くなるわけではありません。</a:t>
            </a:r>
            <a:br>
              <a:rPr lang="ja-JP" altLang="en-US" dirty="0"/>
            </a:br>
            <a:r>
              <a:rPr lang="ja-JP" altLang="en-US" dirty="0"/>
              <a:t>でも、</a:t>
            </a:r>
            <a:r>
              <a:rPr lang="ja-JP" altLang="en-US" b="1" dirty="0"/>
              <a:t>できることが少しずつ減っていく</a:t>
            </a:r>
            <a:r>
              <a:rPr lang="ja-JP" altLang="en-US" dirty="0"/>
              <a:t>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950F6-DD20-02F2-53F5-8F69DCA16C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191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22FD2-F400-9A93-52B9-828E64CA5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C48FFC-C888-871A-F008-F5425456F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53DA17-8118-324D-4BFC-A9ADB8CE1E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5A6D7-5B16-483D-876A-D91689E8CF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431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4EB72-0DAA-E9F3-36DF-328A744E0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BAB4FC-DEBF-DA6D-7DA2-EAAEF9CBD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62F0DD-882E-69F8-8D28-6F8C98421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急に悪くなるわけではありません。</a:t>
            </a:r>
            <a:br>
              <a:rPr lang="ja-JP" altLang="en-US" dirty="0"/>
            </a:br>
            <a:r>
              <a:rPr lang="ja-JP" altLang="en-US" dirty="0"/>
              <a:t>でも、</a:t>
            </a:r>
            <a:r>
              <a:rPr lang="ja-JP" altLang="en-US" b="1" dirty="0"/>
              <a:t>できることが少しずつ減っていく</a:t>
            </a:r>
            <a:r>
              <a:rPr lang="ja-JP" altLang="en-US" dirty="0"/>
              <a:t>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7571C-9069-1DD7-C8DF-9D3EF136C8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7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ABF53-76DD-EA63-9F18-C7BBBE54A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0AC2AA-732E-D035-76ED-9A0726BB6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B4958-DC7E-F41C-B6D0-8A0FBBABC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0CB63-2852-AB95-BB68-A6F960269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704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CBBE8-A585-8257-34E3-2DB9FD43F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5F706-F217-9C79-24DB-A2FC3B79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B9ABA-96F0-608D-452C-8202F22A7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9C183-4083-DEE1-FE73-641AA8FC1C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004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02C61-6200-9999-3237-D9237DEF1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783C2C-D0B9-3427-9F06-66A7BAD30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6FC3CC-9553-4FA9-DA04-6BE358BA6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健康を保つのは意志のちからではない。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B3FED-2324-4FF3-0AC8-88D13248AC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023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31229-17F4-76BD-34F6-BE4E42D32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2A5EBC-0029-7E6D-FA94-BBB0A6AF4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20204-9D04-C553-C5C1-4039994B19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「まず誤解してほしくないのは、</a:t>
            </a:r>
            <a:br>
              <a:rPr lang="ja-JP" altLang="en-US" dirty="0"/>
            </a:br>
            <a:r>
              <a:rPr lang="ja-JP" altLang="en-US" dirty="0"/>
              <a:t>これまでの選択が間違っていた、という話ではありません。</a:t>
            </a:r>
          </a:p>
          <a:p>
            <a:r>
              <a:rPr lang="ja-JP" altLang="en-US" dirty="0"/>
              <a:t>薬は、命を守るためにとても大切です。</a:t>
            </a:r>
            <a:br>
              <a:rPr lang="ja-JP" altLang="en-US" dirty="0"/>
            </a:br>
            <a:r>
              <a:rPr lang="ja-JP" altLang="en-US" dirty="0"/>
              <a:t>体操や腸活、呼吸法などの対症ケアも、その場では楽になります。</a:t>
            </a:r>
            <a:br>
              <a:rPr lang="ja-JP" altLang="en-US" dirty="0"/>
            </a:br>
            <a:r>
              <a:rPr lang="ja-JP" altLang="en-US" dirty="0"/>
              <a:t>自己管理も、意識を高める意味では価値があります。</a:t>
            </a:r>
          </a:p>
          <a:p>
            <a:r>
              <a:rPr lang="ja-JP" altLang="en-US" dirty="0"/>
              <a:t>ただ共通しているのは、</a:t>
            </a:r>
            <a:br>
              <a:rPr lang="ja-JP" altLang="en-US" dirty="0"/>
            </a:br>
            <a:r>
              <a:rPr lang="ja-JP" altLang="en-US" b="1" dirty="0"/>
              <a:t>“体の土台そのものを育てる設計ではない”</a:t>
            </a:r>
            <a:r>
              <a:rPr lang="ja-JP" altLang="en-US" dirty="0"/>
              <a:t> という点です。」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813D1-F7A9-30A9-18A0-FD9D342E21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259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B444E-B18E-C145-CA87-8CC2D8F72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475663-CB7C-12FA-D4C3-9B70B7FC1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3BE50-26EB-ACF4-2EA4-88EE3741C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健康を保つのは意志のちからではない。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7D78F-105B-FD48-7B08-1A6D52914C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190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0CB9-FE17-7DCC-5557-B33647826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6772C2-310F-9FCE-56FB-4AA228A04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3FE6D8-9D58-28BE-7CBA-D41407078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健康を保つのは意志のちからではない。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AF6B5-1E4F-BFBE-1A3E-549BB494AA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199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58CA9-6D54-A566-228C-06A24A744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39D1A-4964-4A84-CF78-D0470C4F8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1377B-F8D3-7D31-9EEC-B80D8CBDF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B4223-54E5-43ED-7577-CE8147CCFD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908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C91FA-0C97-0A7B-8287-FDA40C966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3C6AF2-584E-82D3-4112-B59A5AFE27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755592-5A38-EB84-1B9A-048A5F560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73242-799A-27B4-CE86-4C48FFFEFA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204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FBB62-BA4A-BC8D-A21E-7E4FC7F7F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A96A3-EDB8-3BA3-B668-03B9EFF9F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FC0A6E-18EF-EEDD-5BA7-DD4FEB702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C6CC8-5D08-F693-C029-1770C91258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953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58E3A-EC2F-0B82-4E03-BFECEF25C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D8F810-1262-E2F2-20FD-DA5FA35EE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CBECD7-47B3-9896-92CA-B9A73F335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7B708-144A-9D5B-1E21-7E94B302B9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15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FC036-0F98-CCB0-3B29-7989CD3CD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CFCE3-B51F-4EE1-C765-9EF3E455E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46F6BC-CF14-E11D-9AC1-F14749AD1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6BB80-F020-854E-EA58-33EA09615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421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2271C-6B5A-F63D-7688-E6007F24C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F80CA-BCC5-9AC4-D2FA-55657D839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F1850-12F9-A10D-8B25-964675F10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6B757-1D6E-657E-72EB-5CC0AEC172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285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1795D-F35A-6C8C-6DD2-73723FFF8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09BF1-1497-6A3C-D650-DE78B0027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88C1E3-B035-43CF-B53C-3350BAEE1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005E-00EE-7328-22AB-14A4FA61C6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293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54F15-247C-0EF3-AF23-D1729DA98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C3D1D3-AC2C-73EB-FCC2-32B41D4D4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F79AD1-D015-DBEE-FEEF-FF9616E70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B850B-2BC4-D210-CE30-C730720924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201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1CBB5-136A-66CF-9DD3-B9DCACD1B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2E7C1F-0C1F-9D70-7B00-E86E842819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B3CD70-4227-3A93-4476-FE7BB3C03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435EA-8AC8-4360-C1F9-0C8F533B45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331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1C94D-CE61-B3DB-1C56-178425AB3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EAFC7B-B0F8-1B18-434E-1A408C784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5E0B5D-C640-7B92-41FD-BC61E4AE8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DB8A-CCBB-E591-EBBE-86E2B9190E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267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F3399-2923-2D93-E75B-F7F22C6FB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E3316-A5E6-4239-5BE7-13853D198E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26AFD-8408-7A50-3AD9-D37462EB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52F73-506B-EF4A-32DE-5D524A8BA9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149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120CF-30E3-6EF8-5892-1E919908B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1B02AE-1911-7D05-E19E-F98084C72B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E3FE9-96C5-7A6E-1092-375AAE8EE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79DC3-A062-3D18-025D-536B988047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152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1FA60-A8AB-D5C2-3FBB-A7FAF8FEB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1A1A4-B728-81F7-0B2E-23B9D0D6A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C9EBEE-627E-DF4F-836C-84F42AF2B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9D53F-01E2-DAFB-9B03-71FA857A33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475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82453-460B-5C7F-5562-DBBB28456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734653-E79D-7813-F317-5AC6A1A6A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0A6FA3-567D-BFDE-5DAE-E0C75DA5E1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2D6C9-1489-DF38-89A8-D4996351D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05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3DB05-8338-7CA8-9658-42F717DC6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8B5097-702A-86DD-DDC6-6829A71CA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12DEEE-9376-06D6-5BA1-2905CD341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30E77-246F-3272-C5E2-F95D1BBC0B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628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D0C6F-631C-DD4D-3B61-EB96F3EFC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C5B2C2-D9CD-E8EA-019E-E1539643FB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319C7C-7FA3-CCC0-086D-309DA30A9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F395B-E6E4-B119-B3EB-769039056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157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85431-C75B-A934-0A0B-5CDDBF5CE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83BA5B-7A3A-8D5F-ECAB-1D62B23F66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02DDD-70CA-5EA8-4C73-E132FD9CD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血管を整えると、</a:t>
            </a:r>
          </a:p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人生から“我慢”が減ります。</a:t>
            </a:r>
          </a:p>
          <a:p>
            <a:b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ja-JP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健康を、</a:t>
            </a:r>
          </a:p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他人任せにしなくてよくなる。</a:t>
            </a:r>
          </a:p>
          <a:p>
            <a:b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ja-JP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これは、</a:t>
            </a:r>
          </a:p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自由の話です。」</a:t>
            </a:r>
          </a:p>
          <a:p>
            <a:endParaRPr kumimoji="1" lang="ja-JP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138E1-3F3F-63A0-C80A-4DEC658F8A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950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FA641-2A40-C90A-DCAE-A9E4D88E6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C97CA4-F76B-F0D4-C49A-ACD8C388F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CB6F20-8BDB-41A1-DD9C-F0405A2E8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本プログラムは、　一時的な改善ではなく、　**一生使える設計**を　お渡しするものです。</a:t>
            </a:r>
          </a:p>
          <a:p>
            <a:endParaRPr kumimoji="1" lang="ja-JP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選択肢は</a:t>
            </a:r>
            <a:r>
              <a:rPr kumimoji="1"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つ用意しました。　どれが正解、ではありません。　“今の自分に合う場所”を　選んでください。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1F7EC-6039-E341-1540-F0D333CBCF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810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A62DB-E7E7-46ED-1BC6-5238E3E4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8E524-E88B-8894-6537-C5E7B116F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89846-BAEE-BE41-8366-CECD77238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血管を整えると、</a:t>
            </a:r>
          </a:p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人生から“我慢”が減ります。</a:t>
            </a:r>
          </a:p>
          <a:p>
            <a:b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ja-JP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健康を、</a:t>
            </a:r>
          </a:p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他人任せにしなくてよくなる。</a:t>
            </a:r>
          </a:p>
          <a:p>
            <a:b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ja-JP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これは、</a:t>
            </a:r>
          </a:p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自由の話です。」</a:t>
            </a:r>
          </a:p>
          <a:p>
            <a:endParaRPr kumimoji="1" lang="ja-JP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D981B-E190-E5A7-5F50-6B7CFC5E3A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37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DF142-FF30-F1A4-847F-D86BA332A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33A392-B29B-EB44-D81C-C01129BCD9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42024F-8B1E-1A82-E301-82ADDA0D0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血管を整えると、</a:t>
            </a:r>
          </a:p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人生から“我慢”が減ります。</a:t>
            </a:r>
          </a:p>
          <a:p>
            <a:b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ja-JP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健康を、</a:t>
            </a:r>
          </a:p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他人任せにしなくてよくなる。</a:t>
            </a:r>
          </a:p>
          <a:p>
            <a:b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ja-JP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これは、</a:t>
            </a:r>
          </a:p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自由の話です。」</a:t>
            </a:r>
          </a:p>
          <a:p>
            <a:endParaRPr kumimoji="1" lang="ja-JP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E68AC-47FC-A561-52A7-2C7743FB35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96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82C9E-F0B9-3350-B3EA-F3E63DA74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29F483-51DC-DF78-A9C9-41F8F8598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F7C87F-4385-4B92-691F-95B4A2EFA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健康アドバイスって、　正しいことしか言わないんですよね。　でも、正しいほど続かない。　そして続かないと、</a:t>
            </a:r>
            <a:r>
              <a:rPr kumimoji="1"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『</a:t>
            </a:r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自分はダメだ</a:t>
            </a:r>
            <a:r>
              <a:rPr kumimoji="1"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』</a:t>
            </a:r>
            <a:r>
              <a:rPr kumimoji="1" lang="ja-JP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って　自分を責め始める。　ここに、最大の落とし穴があります。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5237B-189D-E6FD-C7F5-9759C62AE5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92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FDE3F66-AFD9-F4F7-4FB9-08D54F8C89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5ED3DA-2365-CA64-4FE2-51873E5BFE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7069AF-B3E4-00A2-3357-D867A0BC5E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F889A9B-6E32-EED0-9BE3-97050DA701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48CE6E9-904B-FD33-4ED1-A1B1E16E0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51CDDEF-DAEE-A31F-423E-9E0FD9C49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0DCCEB0-08DD-CF2B-4A58-D2CB8FBC06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DF2E08-20EC-24CC-6B1F-3301F1B44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0832E7-0406-E456-3B6D-6197AE3A3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60DF705-26CA-EFE6-794E-152ED57488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F62C093-AA50-FA0B-9055-D8AF2F266C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245A350-DFFB-6018-3534-2F47B1E65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CBB0F91-FDDF-0642-AF8F-7F48043C3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913357-BB0E-0E0C-77EB-AD89B807A0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EBCF86F-0366-154D-464B-7C48859B6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A766A0C-F980-9F8E-B50F-8EA7EF9145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F67D4C-2015-9FD7-E6FA-878B62B2BC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7F50668-61B1-0C4D-176C-C1CC378E9F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E6C6878-8228-FE2D-0462-4C394AB9F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C008F3-27D5-8E65-25DB-CC99494468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A502E1C-0545-EF66-1C1B-9D36AAB62B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E5EEE4-363A-335B-B8B8-8D737F84B9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09AD82-CA14-A92C-5CE9-1AC79BB2E7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B96B2BC-88ED-4A85-E9A1-B185856760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F5F22C-84AD-1EB7-F3DF-38AC02BC1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A4EB91-7014-2B06-4C31-92C7877335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E753F6-D814-7EDC-8AB0-FE67A8CECD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DE2A92E-EF38-A31E-B0DE-94164854E1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B303834-4274-4021-070D-2963212212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090E30E-FD6B-3FFE-DE75-EB9C9D00C8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0F3FB26-B102-ADB0-A5A2-9954F7D144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46F9ABF-C753-F171-B0FE-366779A54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90DB07-6FC7-50BE-DB4F-DD07035C0E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4DBFAA-3701-A15A-193E-14F695E37F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B0F525-046B-2344-7219-2FF6BC8223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711F99-75DF-E9EB-93CB-2E0692D1D6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EFD70D-77E7-B437-84E0-6C5BAD4CFF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1D9D3A0-BA39-94B9-F52F-3A77F6020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33A72F-3F9A-08FC-9978-FCBD343027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657626-EA69-7432-EF17-A843DE0816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696522-D57B-8DB8-3B36-BEA72C9C34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031A275-9D63-A2B9-933D-F1793E39C9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6B9BAB-A67D-4E0A-828B-A653C49E70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3E179E-AE5E-4947-4C22-DA524E4D0D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E262ED-96E1-7920-154E-ADB9EBD2DD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AE4E869-D6E3-9CB1-1E11-FBEBD19D0F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4E57736-8107-E288-634C-E3645C0A75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3CC6D11-8681-0151-662F-DD9D5F9C8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7867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B308DF-A748-4682-BB93-8091CA854766}" type="slidenum">
              <a:rPr lang="ja-JP" altLang="en-US" smtClean="0"/>
              <a:pPr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52" y="1182449"/>
            <a:ext cx="5634915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8000" b="1" u="sng" dirty="0" err="1">
                <a:solidFill>
                  <a:srgbClr val="C00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血管革命</a:t>
            </a:r>
            <a:endParaRPr lang="en-US" sz="8000" u="sng" dirty="0">
              <a:solidFill>
                <a:srgbClr val="C0000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-112889" y="4114800"/>
            <a:ext cx="14630400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8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我慢しない健康</a:t>
            </a:r>
            <a:r>
              <a:rPr lang="en-US" sz="8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という新常識</a:t>
            </a:r>
            <a:endParaRPr lang="en-US" sz="8000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0ED0643-F88F-DAC6-77F5-0FA296D5FF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1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02323" y="3824407"/>
            <a:ext cx="6025634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全部正しい。でも、</a:t>
            </a:r>
            <a:r>
              <a:rPr 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続かない</a:t>
            </a:r>
            <a:endParaRPr lang="en-US" sz="6000" dirty="0">
              <a:solidFill>
                <a:srgbClr val="FFC000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39872D5-E3E8-F16D-0AA3-C54C6D3B8E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10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58075" y="163512"/>
            <a:ext cx="7883962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550"/>
              </a:lnSpc>
            </a:pPr>
            <a:r>
              <a:rPr lang="en-US" sz="3200" b="1" dirty="0" err="1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正しい健康アドバイスが続かない理由</a:t>
            </a:r>
            <a:r>
              <a:rPr lang="ja-JP" altLang="en-US" sz="32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＝</a:t>
            </a:r>
            <a:r>
              <a:rPr lang="en-US" altLang="ja-JP" sz="3200" b="1" dirty="0" err="1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負のループから抜け出せない構造</a:t>
            </a:r>
            <a:endParaRPr lang="en-US" sz="3200" dirty="0"/>
          </a:p>
        </p:txBody>
      </p:sp>
      <p:sp>
        <p:nvSpPr>
          <p:cNvPr id="19" name="スライド番号プレースホルダー 18">
            <a:extLst>
              <a:ext uri="{FF2B5EF4-FFF2-40B4-BE49-F238E27FC236}">
                <a16:creationId xmlns:a16="http://schemas.microsoft.com/office/drawing/2014/main" id="{1D9E4C60-403E-6BFD-DE27-CC9C102CD7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11</a:t>
            </a:fld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541DC02A-87AB-805D-3FCE-51FE3C6DCB56}"/>
              </a:ext>
            </a:extLst>
          </p:cNvPr>
          <p:cNvSpPr/>
          <p:nvPr/>
        </p:nvSpPr>
        <p:spPr>
          <a:xfrm>
            <a:off x="4612700" y="2366084"/>
            <a:ext cx="615386" cy="58078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40FA1767-D201-7441-E2CD-A4A2050B1B72}"/>
              </a:ext>
            </a:extLst>
          </p:cNvPr>
          <p:cNvSpPr/>
          <p:nvPr/>
        </p:nvSpPr>
        <p:spPr>
          <a:xfrm rot="16200000">
            <a:off x="2614936" y="4289645"/>
            <a:ext cx="615386" cy="58078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矢印: 右 30">
            <a:extLst>
              <a:ext uri="{FF2B5EF4-FFF2-40B4-BE49-F238E27FC236}">
                <a16:creationId xmlns:a16="http://schemas.microsoft.com/office/drawing/2014/main" id="{3124B596-54E4-0431-A1C6-5FD43AA7B4BB}"/>
              </a:ext>
            </a:extLst>
          </p:cNvPr>
          <p:cNvSpPr/>
          <p:nvPr/>
        </p:nvSpPr>
        <p:spPr>
          <a:xfrm rot="5400000">
            <a:off x="11059260" y="4431637"/>
            <a:ext cx="615386" cy="58078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06B3A3D-D26A-9C3D-50FD-238622D5DAE5}"/>
              </a:ext>
            </a:extLst>
          </p:cNvPr>
          <p:cNvGrpSpPr/>
          <p:nvPr/>
        </p:nvGrpSpPr>
        <p:grpSpPr>
          <a:xfrm>
            <a:off x="5964931" y="1541271"/>
            <a:ext cx="2383787" cy="2383787"/>
            <a:chOff x="1473390" y="6319850"/>
            <a:chExt cx="3548821" cy="3548821"/>
          </a:xfrm>
          <a:solidFill>
            <a:srgbClr val="9966FF"/>
          </a:solidFill>
        </p:grpSpPr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4EE839B0-FF01-FF2D-24F9-C2B45AA08F28}"/>
                </a:ext>
              </a:extLst>
            </p:cNvPr>
            <p:cNvSpPr/>
            <p:nvPr/>
          </p:nvSpPr>
          <p:spPr>
            <a:xfrm>
              <a:off x="1473390" y="6319850"/>
              <a:ext cx="3548821" cy="354882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" name="Text 6">
              <a:extLst>
                <a:ext uri="{FF2B5EF4-FFF2-40B4-BE49-F238E27FC236}">
                  <a16:creationId xmlns:a16="http://schemas.microsoft.com/office/drawing/2014/main" id="{1ECEA0C0-7197-06DD-C5A2-BF49E9F5FCA2}"/>
                </a:ext>
              </a:extLst>
            </p:cNvPr>
            <p:cNvSpPr txBox="1"/>
            <p:nvPr/>
          </p:nvSpPr>
          <p:spPr>
            <a:xfrm>
              <a:off x="1597306" y="7760504"/>
              <a:ext cx="3229337" cy="667512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ja-JP" altLang="en-US" sz="6000" b="1" dirty="0">
                  <a:solidFill>
                    <a:schemeClr val="bg1"/>
                  </a:solidFill>
                  <a:latin typeface="Noto Sans JP" pitchFamily="34" charset="0"/>
                  <a:ea typeface="Noto Sans JP" pitchFamily="34" charset="-122"/>
                  <a:cs typeface="Noto Sans JP" pitchFamily="34" charset="-120"/>
                </a:rPr>
                <a:t>ストレス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A56EC73-14FD-DD80-8423-5CBF0F90A9EC}"/>
              </a:ext>
            </a:extLst>
          </p:cNvPr>
          <p:cNvGrpSpPr/>
          <p:nvPr/>
        </p:nvGrpSpPr>
        <p:grpSpPr>
          <a:xfrm>
            <a:off x="1754800" y="5371584"/>
            <a:ext cx="2383787" cy="2383787"/>
            <a:chOff x="1473390" y="6319850"/>
            <a:chExt cx="3548821" cy="3548821"/>
          </a:xfrm>
          <a:solidFill>
            <a:srgbClr val="9966FF"/>
          </a:solidFill>
        </p:grpSpPr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50836CC8-BF5C-0C5E-33E0-2868A9181BF1}"/>
                </a:ext>
              </a:extLst>
            </p:cNvPr>
            <p:cNvSpPr/>
            <p:nvPr/>
          </p:nvSpPr>
          <p:spPr>
            <a:xfrm>
              <a:off x="1473390" y="6319850"/>
              <a:ext cx="3548821" cy="354882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9" name="Text 6">
              <a:extLst>
                <a:ext uri="{FF2B5EF4-FFF2-40B4-BE49-F238E27FC236}">
                  <a16:creationId xmlns:a16="http://schemas.microsoft.com/office/drawing/2014/main" id="{80465C4C-F1EE-48B2-01E3-94713D6138A8}"/>
                </a:ext>
              </a:extLst>
            </p:cNvPr>
            <p:cNvSpPr txBox="1"/>
            <p:nvPr/>
          </p:nvSpPr>
          <p:spPr>
            <a:xfrm>
              <a:off x="1597306" y="7760504"/>
              <a:ext cx="3229337" cy="667512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ja-JP" altLang="en-US" sz="6000" b="1" dirty="0">
                  <a:solidFill>
                    <a:schemeClr val="bg1"/>
                  </a:solidFill>
                  <a:latin typeface="Noto Sans JP" pitchFamily="34" charset="0"/>
                  <a:ea typeface="Noto Sans JP" pitchFamily="34" charset="-122"/>
                  <a:cs typeface="Noto Sans JP" pitchFamily="34" charset="-120"/>
                </a:rPr>
                <a:t>自己嫌悪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A7C8D304-E8F8-8C7D-9E7A-DBCE0B23E019}"/>
              </a:ext>
            </a:extLst>
          </p:cNvPr>
          <p:cNvGrpSpPr/>
          <p:nvPr/>
        </p:nvGrpSpPr>
        <p:grpSpPr>
          <a:xfrm>
            <a:off x="5964931" y="5371584"/>
            <a:ext cx="2383787" cy="2383787"/>
            <a:chOff x="1473390" y="6319850"/>
            <a:chExt cx="3548821" cy="3548821"/>
          </a:xfrm>
          <a:solidFill>
            <a:srgbClr val="9966FF"/>
          </a:solidFill>
        </p:grpSpPr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5FFD9448-24F2-FE08-D715-CF3656866D8F}"/>
                </a:ext>
              </a:extLst>
            </p:cNvPr>
            <p:cNvSpPr/>
            <p:nvPr/>
          </p:nvSpPr>
          <p:spPr>
            <a:xfrm>
              <a:off x="1473390" y="6319850"/>
              <a:ext cx="3548821" cy="354882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2" name="Text 6">
              <a:extLst>
                <a:ext uri="{FF2B5EF4-FFF2-40B4-BE49-F238E27FC236}">
                  <a16:creationId xmlns:a16="http://schemas.microsoft.com/office/drawing/2014/main" id="{A04FEF9F-0BBC-A735-29C3-4FCE61288109}"/>
                </a:ext>
              </a:extLst>
            </p:cNvPr>
            <p:cNvSpPr txBox="1"/>
            <p:nvPr/>
          </p:nvSpPr>
          <p:spPr>
            <a:xfrm>
              <a:off x="1597306" y="7760504"/>
              <a:ext cx="3229337" cy="667512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ja-JP" altLang="en-US" sz="6000" b="1" dirty="0">
                  <a:solidFill>
                    <a:schemeClr val="bg1"/>
                  </a:solidFill>
                  <a:latin typeface="Noto Sans JP" pitchFamily="34" charset="0"/>
                  <a:ea typeface="Noto Sans JP" pitchFamily="34" charset="-122"/>
                  <a:cs typeface="Noto Sans JP" pitchFamily="34" charset="-120"/>
                </a:rPr>
                <a:t>薬</a:t>
              </a:r>
              <a:endParaRPr lang="en-US" altLang="ja-JP" sz="6000" b="1" dirty="0">
                <a:solidFill>
                  <a:schemeClr val="bg1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4DA8AD4A-AE47-C389-AB29-E40F91341BEE}"/>
              </a:ext>
            </a:extLst>
          </p:cNvPr>
          <p:cNvGrpSpPr/>
          <p:nvPr/>
        </p:nvGrpSpPr>
        <p:grpSpPr>
          <a:xfrm>
            <a:off x="10175061" y="5371584"/>
            <a:ext cx="2383787" cy="2383787"/>
            <a:chOff x="1473390" y="6319850"/>
            <a:chExt cx="3548821" cy="3548821"/>
          </a:xfrm>
          <a:solidFill>
            <a:srgbClr val="9966FF"/>
          </a:solidFill>
        </p:grpSpPr>
        <p:sp>
          <p:nvSpPr>
            <p:cNvPr id="14" name="楕円 13">
              <a:extLst>
                <a:ext uri="{FF2B5EF4-FFF2-40B4-BE49-F238E27FC236}">
                  <a16:creationId xmlns:a16="http://schemas.microsoft.com/office/drawing/2014/main" id="{FD447F24-E3E7-9D70-D083-FD5FBED207FF}"/>
                </a:ext>
              </a:extLst>
            </p:cNvPr>
            <p:cNvSpPr/>
            <p:nvPr/>
          </p:nvSpPr>
          <p:spPr>
            <a:xfrm>
              <a:off x="1473390" y="6319850"/>
              <a:ext cx="3548821" cy="354882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5" name="Text 6">
              <a:extLst>
                <a:ext uri="{FF2B5EF4-FFF2-40B4-BE49-F238E27FC236}">
                  <a16:creationId xmlns:a16="http://schemas.microsoft.com/office/drawing/2014/main" id="{9C763EE0-BEB0-BCFC-8F0B-74528494EF9B}"/>
                </a:ext>
              </a:extLst>
            </p:cNvPr>
            <p:cNvSpPr txBox="1"/>
            <p:nvPr/>
          </p:nvSpPr>
          <p:spPr>
            <a:xfrm>
              <a:off x="1597306" y="7760504"/>
              <a:ext cx="3229337" cy="667512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ja-JP" altLang="en-US" sz="6000" b="1" dirty="0">
                  <a:solidFill>
                    <a:schemeClr val="bg1"/>
                  </a:solidFill>
                  <a:latin typeface="Noto Sans JP" pitchFamily="34" charset="0"/>
                  <a:ea typeface="Noto Sans JP" pitchFamily="34" charset="-122"/>
                </a:rPr>
                <a:t>数値悪化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A155673-5A3C-94ED-0310-BBCE9812FC3A}"/>
              </a:ext>
            </a:extLst>
          </p:cNvPr>
          <p:cNvGrpSpPr/>
          <p:nvPr/>
        </p:nvGrpSpPr>
        <p:grpSpPr>
          <a:xfrm>
            <a:off x="1754800" y="1541271"/>
            <a:ext cx="2383787" cy="2383787"/>
            <a:chOff x="1473390" y="6319850"/>
            <a:chExt cx="3548821" cy="3548821"/>
          </a:xfrm>
          <a:solidFill>
            <a:srgbClr val="FF0000"/>
          </a:solidFill>
        </p:grpSpPr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5CDB43A9-8ED6-4626-E29C-D3A4CEBEC7B1}"/>
                </a:ext>
              </a:extLst>
            </p:cNvPr>
            <p:cNvSpPr/>
            <p:nvPr/>
          </p:nvSpPr>
          <p:spPr>
            <a:xfrm>
              <a:off x="1473390" y="6319850"/>
              <a:ext cx="3548821" cy="354882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0" name="Text 6">
              <a:extLst>
                <a:ext uri="{FF2B5EF4-FFF2-40B4-BE49-F238E27FC236}">
                  <a16:creationId xmlns:a16="http://schemas.microsoft.com/office/drawing/2014/main" id="{D08A39BB-6CD3-A397-9278-1FBF7BA9A4A4}"/>
                </a:ext>
              </a:extLst>
            </p:cNvPr>
            <p:cNvSpPr txBox="1"/>
            <p:nvPr/>
          </p:nvSpPr>
          <p:spPr>
            <a:xfrm>
              <a:off x="1597306" y="7760504"/>
              <a:ext cx="3229337" cy="667512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ja-JP" altLang="en-US" sz="6000" b="1" dirty="0">
                  <a:solidFill>
                    <a:schemeClr val="bg1"/>
                  </a:solidFill>
                  <a:latin typeface="Noto Sans JP" pitchFamily="34" charset="0"/>
                  <a:ea typeface="Noto Sans JP" pitchFamily="34" charset="-122"/>
                </a:rPr>
                <a:t>我慢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67113833-1D3A-E9F4-E240-E850280593A6}"/>
              </a:ext>
            </a:extLst>
          </p:cNvPr>
          <p:cNvGrpSpPr/>
          <p:nvPr/>
        </p:nvGrpSpPr>
        <p:grpSpPr>
          <a:xfrm>
            <a:off x="10175061" y="1541271"/>
            <a:ext cx="2383787" cy="2383787"/>
            <a:chOff x="1473390" y="6319850"/>
            <a:chExt cx="3548821" cy="3548821"/>
          </a:xfrm>
          <a:solidFill>
            <a:srgbClr val="9966FF"/>
          </a:solidFill>
        </p:grpSpPr>
        <p:sp>
          <p:nvSpPr>
            <p:cNvPr id="33" name="楕円 32">
              <a:extLst>
                <a:ext uri="{FF2B5EF4-FFF2-40B4-BE49-F238E27FC236}">
                  <a16:creationId xmlns:a16="http://schemas.microsoft.com/office/drawing/2014/main" id="{80B1C0E3-69B1-9DB7-BC12-202CF83D00DE}"/>
                </a:ext>
              </a:extLst>
            </p:cNvPr>
            <p:cNvSpPr/>
            <p:nvPr/>
          </p:nvSpPr>
          <p:spPr>
            <a:xfrm>
              <a:off x="1473390" y="6319850"/>
              <a:ext cx="3548821" cy="354882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4" name="Text 6">
              <a:extLst>
                <a:ext uri="{FF2B5EF4-FFF2-40B4-BE49-F238E27FC236}">
                  <a16:creationId xmlns:a16="http://schemas.microsoft.com/office/drawing/2014/main" id="{E6030F8E-C59B-1F97-F7BF-724188AA6AD4}"/>
                </a:ext>
              </a:extLst>
            </p:cNvPr>
            <p:cNvSpPr txBox="1"/>
            <p:nvPr/>
          </p:nvSpPr>
          <p:spPr>
            <a:xfrm>
              <a:off x="1597306" y="7760504"/>
              <a:ext cx="3229337" cy="667512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ja-JP" altLang="en-US" sz="6000" b="1" dirty="0">
                  <a:solidFill>
                    <a:schemeClr val="bg1"/>
                  </a:solidFill>
                  <a:latin typeface="Noto Sans JP" pitchFamily="34" charset="0"/>
                  <a:ea typeface="Noto Sans JP" pitchFamily="34" charset="-122"/>
                  <a:cs typeface="Noto Sans JP" pitchFamily="34" charset="-120"/>
                </a:rPr>
                <a:t>自律神経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矢印: 右 34">
            <a:extLst>
              <a:ext uri="{FF2B5EF4-FFF2-40B4-BE49-F238E27FC236}">
                <a16:creationId xmlns:a16="http://schemas.microsoft.com/office/drawing/2014/main" id="{3F6B34AA-6D6B-FF11-5F0B-09666B37BC5D}"/>
              </a:ext>
            </a:extLst>
          </p:cNvPr>
          <p:cNvSpPr/>
          <p:nvPr/>
        </p:nvSpPr>
        <p:spPr>
          <a:xfrm>
            <a:off x="9085563" y="2307280"/>
            <a:ext cx="615386" cy="58078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F9367B1A-5D56-6B7D-5EDE-9E0FFBB487F2}"/>
              </a:ext>
            </a:extLst>
          </p:cNvPr>
          <p:cNvSpPr/>
          <p:nvPr/>
        </p:nvSpPr>
        <p:spPr>
          <a:xfrm flipH="1">
            <a:off x="4567816" y="6254209"/>
            <a:ext cx="615386" cy="58078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矢印: 右 37">
            <a:extLst>
              <a:ext uri="{FF2B5EF4-FFF2-40B4-BE49-F238E27FC236}">
                <a16:creationId xmlns:a16="http://schemas.microsoft.com/office/drawing/2014/main" id="{289AAFAA-1756-6236-D930-E899677CE0CB}"/>
              </a:ext>
            </a:extLst>
          </p:cNvPr>
          <p:cNvSpPr/>
          <p:nvPr/>
        </p:nvSpPr>
        <p:spPr>
          <a:xfrm flipH="1">
            <a:off x="8980182" y="6406609"/>
            <a:ext cx="615386" cy="58078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08478" y="3248025"/>
            <a:ext cx="10146506" cy="1900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6000" b="1" dirty="0" err="1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良いことをしているつもりで</a:t>
            </a:r>
            <a:r>
              <a:rPr 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、</a:t>
            </a: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逆効果になっている</a:t>
            </a:r>
            <a:endParaRPr lang="en-US" sz="6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FFEA860-E357-6C4D-5EE7-6BA962459D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12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40098" y="3529370"/>
            <a:ext cx="11149965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6000" b="1" dirty="0" err="1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じゃあ、どうすれば</a:t>
            </a: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en-US" sz="6000" b="1" dirty="0" err="1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我慢せずに健康でいられるのか</a:t>
            </a:r>
            <a:r>
              <a:rPr 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？</a:t>
            </a:r>
            <a:endParaRPr lang="en-US" sz="6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5A6C6C6-3B06-39B2-FB9C-02B35B3EB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13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6DBF23-57EF-2328-151D-4A631107E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661C2AE-C540-FE82-AB2B-AB81CA4DD268}"/>
              </a:ext>
            </a:extLst>
          </p:cNvPr>
          <p:cNvSpPr/>
          <p:nvPr/>
        </p:nvSpPr>
        <p:spPr>
          <a:xfrm>
            <a:off x="1740098" y="3529370"/>
            <a:ext cx="11149965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１万人以上の指導実績を持つ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加藤雅俊の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結論</a:t>
            </a:r>
            <a:endParaRPr lang="en-US" altLang="ja-JP" sz="6000" b="1" dirty="0">
              <a:solidFill>
                <a:srgbClr val="FFC000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79A3BF9-EBD5-EC3A-B4DA-14976825E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14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911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E138FB-13D4-93D1-877B-9A0CFA5A6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02A341F-C411-EFF2-76A4-C5542BBFDA9A}"/>
              </a:ext>
            </a:extLst>
          </p:cNvPr>
          <p:cNvSpPr/>
          <p:nvPr/>
        </p:nvSpPr>
        <p:spPr>
          <a:xfrm>
            <a:off x="1740098" y="3931706"/>
            <a:ext cx="11149965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答えは</a:t>
            </a:r>
            <a:r>
              <a:rPr lang="ja-JP" altLang="en-US" sz="8000" b="1" dirty="0">
                <a:solidFill>
                  <a:srgbClr val="C00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「血管」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にあった</a:t>
            </a:r>
            <a:endParaRPr lang="en-US" sz="6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A52CA8E-BA8C-3511-7A8C-2A7C5314E8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15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560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EDCC75-9454-AF00-6AED-E14C768D9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EDE2CED-FC96-515F-A38C-B5B7FFBFB089}"/>
              </a:ext>
            </a:extLst>
          </p:cNvPr>
          <p:cNvSpPr/>
          <p:nvPr/>
        </p:nvSpPr>
        <p:spPr>
          <a:xfrm>
            <a:off x="3805966" y="2260950"/>
            <a:ext cx="7957058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altLang="ja-JP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37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兆個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の細胞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>
              <a:lnSpc>
                <a:spcPts val="4550"/>
              </a:lnSpc>
              <a:buNone/>
            </a:pPr>
            <a:r>
              <a:rPr lang="en-US" altLang="ja-JP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10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万</a:t>
            </a:r>
            <a:r>
              <a:rPr lang="en-US" altLang="ja-JP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km</a:t>
            </a:r>
            <a:r>
              <a:rPr lang="en-US" altLang="ja-JP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(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地球</a:t>
            </a:r>
            <a:r>
              <a:rPr lang="en-US" altLang="ja-JP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2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周半</a:t>
            </a:r>
            <a:r>
              <a:rPr lang="en-US" altLang="ja-JP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)</a:t>
            </a:r>
          </a:p>
          <a:p>
            <a:pPr marL="0" indent="0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時速</a:t>
            </a:r>
            <a:r>
              <a:rPr lang="en-US" altLang="ja-JP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200km</a:t>
            </a:r>
          </a:p>
          <a:p>
            <a:pPr marL="0" indent="0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>
              <a:lnSpc>
                <a:spcPts val="4550"/>
              </a:lnSpc>
              <a:buNone/>
            </a:pPr>
            <a:r>
              <a:rPr lang="en-US" altLang="ja-JP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10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トン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／日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C82B62F-0C47-22F6-F234-7529D5FEFD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16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16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F661B8-D525-E413-A8F9-DB3957AA6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9CE405D-6A6E-6FF5-253E-4B600D3CB258}"/>
              </a:ext>
            </a:extLst>
          </p:cNvPr>
          <p:cNvSpPr/>
          <p:nvPr/>
        </p:nvSpPr>
        <p:spPr>
          <a:xfrm>
            <a:off x="1740098" y="3931706"/>
            <a:ext cx="11149965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8000" b="1" dirty="0">
                <a:solidFill>
                  <a:srgbClr val="C00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「血管」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の若さが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人生の自由度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を決めている</a:t>
            </a:r>
            <a:endParaRPr lang="en-US" sz="6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B11AC1B-1951-EB40-CEF5-741165894D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17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20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4C766A-4564-2CE5-3509-BB45291D1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6EFEDA-CCFB-AF71-058A-A75315BF80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18</a:t>
            </a:fld>
            <a:endParaRPr lang="ja-JP" altLang="en-US" dirty="0">
              <a:solidFill>
                <a:schemeClr val="bg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C1C9AE2-59CD-01DA-DF83-B387F7815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616" y="677251"/>
            <a:ext cx="4320000" cy="4320000"/>
          </a:xfrm>
          <a:prstGeom prst="ellipse">
            <a:avLst/>
          </a:prstGeom>
        </p:spPr>
      </p:pic>
      <p:sp>
        <p:nvSpPr>
          <p:cNvPr id="6" name="Text 7">
            <a:extLst>
              <a:ext uri="{FF2B5EF4-FFF2-40B4-BE49-F238E27FC236}">
                <a16:creationId xmlns:a16="http://schemas.microsoft.com/office/drawing/2014/main" id="{95578AC3-73EB-023B-5A38-8268FB8DBE79}"/>
              </a:ext>
            </a:extLst>
          </p:cNvPr>
          <p:cNvSpPr txBox="1"/>
          <p:nvPr/>
        </p:nvSpPr>
        <p:spPr>
          <a:xfrm>
            <a:off x="824789" y="702035"/>
            <a:ext cx="4551883" cy="4450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6000" b="1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加藤 </a:t>
            </a:r>
            <a:r>
              <a:rPr lang="en-US" sz="6000" b="1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雅俊</a:t>
            </a:r>
            <a:endParaRPr lang="en-US" sz="6000" dirty="0"/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BA69B98B-27A1-A405-37FA-9B5B050FD37D}"/>
              </a:ext>
            </a:extLst>
          </p:cNvPr>
          <p:cNvSpPr txBox="1"/>
          <p:nvPr/>
        </p:nvSpPr>
        <p:spPr>
          <a:xfrm>
            <a:off x="824789" y="1894035"/>
            <a:ext cx="7694796" cy="107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ja-JP" altLang="en-US" sz="28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薬剤師／薬学研究者／体内環境師Ⓡ</a:t>
            </a:r>
          </a:p>
          <a:p>
            <a:r>
              <a:rPr lang="ja-JP" altLang="en-US" sz="28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日本ホリスティックセラピー協会 会長</a:t>
            </a:r>
          </a:p>
          <a:p>
            <a:r>
              <a:rPr lang="ja-JP" altLang="en-US" sz="28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日本ホリスティックセラピストアカデミー 校長</a:t>
            </a:r>
            <a:endParaRPr lang="en-US" sz="1867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97C3255A-21F7-CD51-0B1F-3E49CBFEDA00}"/>
              </a:ext>
            </a:extLst>
          </p:cNvPr>
          <p:cNvSpPr/>
          <p:nvPr/>
        </p:nvSpPr>
        <p:spPr>
          <a:xfrm>
            <a:off x="8287778" y="4482552"/>
            <a:ext cx="5863675" cy="2942376"/>
          </a:xfrm>
          <a:prstGeom prst="wedgeRoundRectCallout">
            <a:avLst>
              <a:gd name="adj1" fmla="val -19720"/>
              <a:gd name="adj2" fmla="val -91139"/>
              <a:gd name="adj3" fmla="val 16667"/>
            </a:avLst>
          </a:prstGeom>
          <a:noFill/>
          <a:ln>
            <a:solidFill>
              <a:srgbClr val="D4AF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BEF733DD-FCB3-2D60-E93E-7A434EE56EE6}"/>
              </a:ext>
            </a:extLst>
          </p:cNvPr>
          <p:cNvSpPr txBox="1"/>
          <p:nvPr/>
        </p:nvSpPr>
        <p:spPr>
          <a:xfrm>
            <a:off x="8592692" y="5209110"/>
            <a:ext cx="5647564" cy="15041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ja-JP" altLang="en-US" sz="32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アスリートやモデル、女優を多く顧客にもち、プロ野球チームや多くのアスリートのコンディショニングケアを担当しています。</a:t>
            </a:r>
            <a:endParaRPr lang="en-US" sz="3200" dirty="0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42CA116F-A5A3-A34D-4D2D-8A85A1D0DE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730" b="13251"/>
          <a:stretch>
            <a:fillRect/>
          </a:stretch>
        </p:blipFill>
        <p:spPr>
          <a:xfrm>
            <a:off x="789325" y="3642675"/>
            <a:ext cx="820019" cy="778018"/>
          </a:xfrm>
          <a:prstGeom prst="rect">
            <a:avLst/>
          </a:prstGeom>
        </p:spPr>
      </p:pic>
      <p:sp>
        <p:nvSpPr>
          <p:cNvPr id="12" name="Text 6">
            <a:extLst>
              <a:ext uri="{FF2B5EF4-FFF2-40B4-BE49-F238E27FC236}">
                <a16:creationId xmlns:a16="http://schemas.microsoft.com/office/drawing/2014/main" id="{794DD35C-E7DA-1D91-F31F-66FECA85B0B8}"/>
              </a:ext>
            </a:extLst>
          </p:cNvPr>
          <p:cNvSpPr txBox="1"/>
          <p:nvPr/>
        </p:nvSpPr>
        <p:spPr>
          <a:xfrm>
            <a:off x="1991549" y="4891272"/>
            <a:ext cx="5000135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8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1万人以上の指導実績</a:t>
            </a:r>
            <a:endParaRPr lang="en-US" sz="280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4AB09B41-022C-2916-70F1-A4DA7264B30F}"/>
              </a:ext>
            </a:extLst>
          </p:cNvPr>
          <p:cNvSpPr txBox="1"/>
          <p:nvPr/>
        </p:nvSpPr>
        <p:spPr>
          <a:xfrm>
            <a:off x="1991549" y="3889826"/>
            <a:ext cx="5863675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8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薬剤師／薬学研究者／体内環境師</a:t>
            </a:r>
            <a:endParaRPr lang="en-US" sz="2800" dirty="0"/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26A079ED-634B-E494-F625-31FC32713E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33267" b="-33267"/>
          <a:stretch/>
        </p:blipFill>
        <p:spPr>
          <a:xfrm>
            <a:off x="789325" y="5731150"/>
            <a:ext cx="844431" cy="1125013"/>
          </a:xfrm>
          <a:prstGeom prst="rect">
            <a:avLst/>
          </a:prstGeom>
        </p:spPr>
      </p:pic>
      <p:sp>
        <p:nvSpPr>
          <p:cNvPr id="15" name="Text 8">
            <a:extLst>
              <a:ext uri="{FF2B5EF4-FFF2-40B4-BE49-F238E27FC236}">
                <a16:creationId xmlns:a16="http://schemas.microsoft.com/office/drawing/2014/main" id="{69BC1933-9A4A-50F2-EE47-847E8D6A58F7}"/>
              </a:ext>
            </a:extLst>
          </p:cNvPr>
          <p:cNvSpPr txBox="1"/>
          <p:nvPr/>
        </p:nvSpPr>
        <p:spPr>
          <a:xfrm>
            <a:off x="1991549" y="5997874"/>
            <a:ext cx="5248656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8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テレビ・ラジオ・雑誌等</a:t>
            </a:r>
            <a:endParaRPr lang="en-US" sz="28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  <a:cs typeface="Noto Sans JP" pitchFamily="34" charset="-120"/>
            </a:endParaRPr>
          </a:p>
          <a:p>
            <a:pPr marL="0" indent="0" algn="l">
              <a:buNone/>
            </a:pPr>
            <a:r>
              <a:rPr lang="en-US" sz="28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メディア出演多数</a:t>
            </a:r>
            <a:endParaRPr lang="en-US" sz="280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BAB356B2-56C5-DC11-38E0-39DF571DB37E}"/>
              </a:ext>
            </a:extLst>
          </p:cNvPr>
          <p:cNvSpPr txBox="1"/>
          <p:nvPr/>
        </p:nvSpPr>
        <p:spPr>
          <a:xfrm>
            <a:off x="1991549" y="6999321"/>
            <a:ext cx="5010912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8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東洋医学×西洋医学×製薬現場の統合知</a:t>
            </a:r>
            <a:endParaRPr lang="en-US" sz="2800" dirty="0"/>
          </a:p>
        </p:txBody>
      </p:sp>
      <p:pic>
        <p:nvPicPr>
          <p:cNvPr id="17" name="グラフィックス 16" descr="人の集団 単色塗りつぶし">
            <a:extLst>
              <a:ext uri="{FF2B5EF4-FFF2-40B4-BE49-F238E27FC236}">
                <a16:creationId xmlns:a16="http://schemas.microsoft.com/office/drawing/2014/main" id="{BD976483-07C1-386D-1F87-B139748BC1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8420" y="4783931"/>
            <a:ext cx="778015" cy="778018"/>
          </a:xfrm>
          <a:prstGeom prst="rect">
            <a:avLst/>
          </a:prstGeom>
        </p:spPr>
      </p:pic>
      <p:sp>
        <p:nvSpPr>
          <p:cNvPr id="18" name="スライド番号プレースホルダー 2">
            <a:extLst>
              <a:ext uri="{FF2B5EF4-FFF2-40B4-BE49-F238E27FC236}">
                <a16:creationId xmlns:a16="http://schemas.microsoft.com/office/drawing/2014/main" id="{5636D5C5-F7A3-F49E-76C4-5FB3048BC813}"/>
              </a:ext>
            </a:extLst>
          </p:cNvPr>
          <p:cNvSpPr txBox="1">
            <a:spLocks/>
          </p:cNvSpPr>
          <p:nvPr/>
        </p:nvSpPr>
        <p:spPr>
          <a:xfrm>
            <a:off x="10817227" y="66736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BD729C-E8FC-4C9D-88B2-8CDBC1E99D7E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DD3280D5-2B54-AFCA-B6D2-1C6D78756D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033" y="6982031"/>
            <a:ext cx="769274" cy="76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18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F6FD6-1C13-C58D-C101-225F84D77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6ACA55-8D77-7F5C-71C4-3A90C597A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19</a:t>
            </a:fld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Text 7">
            <a:extLst>
              <a:ext uri="{FF2B5EF4-FFF2-40B4-BE49-F238E27FC236}">
                <a16:creationId xmlns:a16="http://schemas.microsoft.com/office/drawing/2014/main" id="{87FE4E44-9D8D-64BA-E516-4E4117B2AAB1}"/>
              </a:ext>
            </a:extLst>
          </p:cNvPr>
          <p:cNvSpPr txBox="1"/>
          <p:nvPr/>
        </p:nvSpPr>
        <p:spPr>
          <a:xfrm>
            <a:off x="463631" y="443198"/>
            <a:ext cx="2673705" cy="4450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3600" b="1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実績紹介</a:t>
            </a:r>
            <a:endParaRPr lang="en-US" sz="3600" dirty="0"/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BCDEFD38-627F-D285-D8B1-E3F2DA5DD5A9}"/>
              </a:ext>
            </a:extLst>
          </p:cNvPr>
          <p:cNvGrpSpPr/>
          <p:nvPr/>
        </p:nvGrpSpPr>
        <p:grpSpPr>
          <a:xfrm>
            <a:off x="8789145" y="431006"/>
            <a:ext cx="6340698" cy="7286519"/>
            <a:chOff x="6948582" y="471793"/>
            <a:chExt cx="6340698" cy="7286519"/>
          </a:xfrm>
        </p:grpSpPr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A0D16602-840E-EC0A-A6FD-6097230CA238}"/>
                </a:ext>
              </a:extLst>
            </p:cNvPr>
            <p:cNvSpPr txBox="1"/>
            <p:nvPr/>
          </p:nvSpPr>
          <p:spPr>
            <a:xfrm>
              <a:off x="6948582" y="471793"/>
              <a:ext cx="5779866" cy="7171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●テレビ出演</a:t>
              </a:r>
              <a:endParaRPr kumimoji="1" lang="en-US" altLang="ja-JP" sz="2000" dirty="0">
                <a:solidFill>
                  <a:srgbClr val="D4AF37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・ホンマでっか！？</a:t>
              </a:r>
              <a:r>
                <a:rPr kumimoji="1" lang="en-US" altLang="ja-JP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TV</a:t>
              </a: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・ソレダメ！</a:t>
              </a:r>
              <a:r>
                <a:rPr kumimoji="1" lang="en-US" altLang="ja-JP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?</a:t>
              </a:r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あなたの常識は非常識</a:t>
              </a:r>
              <a:r>
                <a:rPr kumimoji="1" lang="en-US" altLang="ja-JP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?</a:t>
              </a: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・めざましテレビ</a:t>
              </a: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・中居正広のミになる図書館</a:t>
              </a: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・ノンストップ！</a:t>
              </a:r>
              <a:endParaRPr kumimoji="1" lang="en-US" altLang="ja-JP" sz="2000" dirty="0">
                <a:solidFill>
                  <a:srgbClr val="D4AF37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endParaRPr kumimoji="1" lang="en-US" altLang="ja-JP" sz="2000" dirty="0">
                <a:solidFill>
                  <a:srgbClr val="D4AF37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●ラジオ出演</a:t>
              </a: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・ニッポン放送「はじめよう！フェムテック」</a:t>
              </a:r>
              <a:endParaRPr kumimoji="1" lang="en-US" altLang="ja-JP" sz="2000" dirty="0">
                <a:solidFill>
                  <a:srgbClr val="D4AF37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　準レギュラー</a:t>
              </a: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 </a:t>
              </a:r>
              <a:r>
                <a:rPr kumimoji="1" lang="en-US" altLang="ja-JP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TOKYO FM </a:t>
              </a:r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「住吉美紀の</a:t>
              </a:r>
              <a:r>
                <a:rPr kumimoji="1" lang="en-US" altLang="ja-JP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blue ocean</a:t>
              </a:r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」</a:t>
              </a: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・水谷ミミのアフタヌーンバラエティ</a:t>
              </a:r>
              <a:endParaRPr kumimoji="1" lang="en-US" altLang="ja-JP" sz="2000" dirty="0">
                <a:solidFill>
                  <a:srgbClr val="D4AF37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endParaRPr kumimoji="1" lang="en-US" altLang="ja-JP" sz="2000" dirty="0">
                <a:solidFill>
                  <a:srgbClr val="D4AF37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●雑誌掲載</a:t>
              </a: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・からだにいいこと</a:t>
              </a: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 </a:t>
              </a:r>
              <a:r>
                <a:rPr kumimoji="1" lang="en-US" altLang="ja-JP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Tarzan</a:t>
              </a: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 </a:t>
              </a:r>
              <a:r>
                <a:rPr kumimoji="1" lang="en-US" altLang="ja-JP" sz="2000" dirty="0" err="1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anan</a:t>
              </a:r>
              <a:endParaRPr kumimoji="1" lang="en-US" altLang="ja-JP" sz="2000" dirty="0">
                <a:solidFill>
                  <a:srgbClr val="D4AF37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・クロワッサン</a:t>
              </a: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 </a:t>
              </a:r>
              <a:r>
                <a:rPr kumimoji="1" lang="en-US" altLang="ja-JP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Dr.</a:t>
              </a:r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クロワッサン</a:t>
              </a: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・婦人公論</a:t>
              </a: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・ハルメク</a:t>
              </a: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・週刊新潮</a:t>
              </a: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 </a:t>
              </a:r>
              <a:r>
                <a:rPr kumimoji="1" lang="en-US" altLang="ja-JP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Dr.</a:t>
              </a:r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週刊新潮</a:t>
              </a: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B865E21E-A43F-1773-A6E3-B4388233F96B}"/>
                </a:ext>
              </a:extLst>
            </p:cNvPr>
            <p:cNvSpPr txBox="1"/>
            <p:nvPr/>
          </p:nvSpPr>
          <p:spPr>
            <a:xfrm>
              <a:off x="10233722" y="4259790"/>
              <a:ext cx="3055558" cy="3498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ja-JP" sz="1067" dirty="0"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endParaRPr kumimoji="1" lang="en-US" altLang="ja-JP" sz="1067" dirty="0"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・週刊現代</a:t>
              </a: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・現代ビジネス</a:t>
              </a: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・女性自身</a:t>
              </a: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・女性セブン</a:t>
              </a: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</a:t>
              </a:r>
              <a:r>
                <a:rPr kumimoji="1" lang="en-US" altLang="ja-JP" sz="2000" dirty="0" err="1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ViVi</a:t>
              </a:r>
              <a:endParaRPr kumimoji="1" lang="en-US" altLang="ja-JP" sz="2000" dirty="0">
                <a:solidFill>
                  <a:srgbClr val="D4AF37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</a:t>
              </a:r>
              <a:r>
                <a:rPr kumimoji="1" lang="en-US" altLang="ja-JP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SPUR</a:t>
              </a: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</a:t>
              </a:r>
              <a:r>
                <a:rPr kumimoji="1" lang="en-US" altLang="ja-JP" sz="2000" dirty="0" err="1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eclat</a:t>
              </a:r>
              <a:endParaRPr kumimoji="1" lang="en-US" altLang="ja-JP" sz="2000" dirty="0">
                <a:solidFill>
                  <a:srgbClr val="D4AF37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</a:t>
              </a:r>
              <a:r>
                <a:rPr kumimoji="1" lang="en-US" altLang="ja-JP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CREA</a:t>
              </a: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</a:t>
              </a:r>
              <a:r>
                <a:rPr kumimoji="1" lang="en-US" altLang="ja-JP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ESSE</a:t>
              </a:r>
            </a:p>
            <a:p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・</a:t>
              </a:r>
              <a:r>
                <a:rPr kumimoji="1" lang="en-US" altLang="ja-JP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Oggi</a:t>
              </a:r>
              <a:r>
                <a:rPr kumimoji="1" lang="ja-JP" altLang="en-US" sz="2000" dirty="0">
                  <a:solidFill>
                    <a:srgbClr val="D4AF37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　　他多数</a:t>
              </a:r>
              <a:endParaRPr kumimoji="1" lang="ja-JP" altLang="en-US" sz="1067" dirty="0">
                <a:solidFill>
                  <a:srgbClr val="D4AF37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</p:txBody>
        </p:sp>
      </p:grpSp>
      <p:sp>
        <p:nvSpPr>
          <p:cNvPr id="54" name="Text 1">
            <a:extLst>
              <a:ext uri="{FF2B5EF4-FFF2-40B4-BE49-F238E27FC236}">
                <a16:creationId xmlns:a16="http://schemas.microsoft.com/office/drawing/2014/main" id="{8E8F68A9-A364-51A0-B07A-299E5E7D0EEC}"/>
              </a:ext>
            </a:extLst>
          </p:cNvPr>
          <p:cNvSpPr txBox="1"/>
          <p:nvPr/>
        </p:nvSpPr>
        <p:spPr>
          <a:xfrm>
            <a:off x="413462" y="2244432"/>
            <a:ext cx="6040039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ja-JP" altLang="en-US" sz="3600" b="1" dirty="0">
                <a:solidFill>
                  <a:srgbClr val="FFC000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健康</a:t>
            </a:r>
            <a:r>
              <a:rPr lang="ja-JP" altLang="en-US" sz="3600" b="1" dirty="0">
                <a:solidFill>
                  <a:schemeClr val="bg1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関連</a:t>
            </a:r>
            <a:r>
              <a:rPr lang="en-US" sz="3600" b="1" dirty="0">
                <a:solidFill>
                  <a:schemeClr val="bg1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著書</a:t>
            </a:r>
            <a:r>
              <a:rPr lang="en-US" altLang="ja-JP" sz="3600" b="1" dirty="0">
                <a:solidFill>
                  <a:schemeClr val="bg1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55</a:t>
            </a:r>
            <a:r>
              <a:rPr lang="ja-JP" altLang="en-US" sz="3600" b="1" dirty="0">
                <a:solidFill>
                  <a:schemeClr val="bg1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冊　</a:t>
            </a:r>
            <a:endParaRPr lang="en-US" altLang="ja-JP" sz="3600" b="1" dirty="0">
              <a:solidFill>
                <a:schemeClr val="bg1"/>
              </a:solidFill>
              <a:latin typeface="Noto Sans JP" pitchFamily="34" charset="0"/>
              <a:ea typeface="Noto Sans JP" pitchFamily="34" charset="-122"/>
              <a:cs typeface="Noto Sans JP" pitchFamily="34" charset="-120"/>
            </a:endParaRPr>
          </a:p>
          <a:p>
            <a:pPr marL="0" indent="0">
              <a:buNone/>
            </a:pPr>
            <a:r>
              <a:rPr lang="en-US" sz="3600" b="1" dirty="0" err="1">
                <a:solidFill>
                  <a:srgbClr val="FFC000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販売</a:t>
            </a:r>
            <a:r>
              <a:rPr lang="en-US" sz="3600" b="1" dirty="0" err="1">
                <a:solidFill>
                  <a:schemeClr val="bg1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累計部数</a:t>
            </a:r>
            <a:endParaRPr lang="en-US" sz="3600" b="1" dirty="0">
              <a:solidFill>
                <a:schemeClr val="bg1"/>
              </a:solidFill>
              <a:latin typeface="Noto Sans JP" pitchFamily="34" charset="0"/>
              <a:ea typeface="Noto Sans JP" pitchFamily="34" charset="-122"/>
              <a:cs typeface="Noto Sans JP" pitchFamily="34" charset="-120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265</a:t>
            </a:r>
            <a:r>
              <a:rPr lang="ja-JP" altLang="en-US" sz="4000" b="1" dirty="0">
                <a:solidFill>
                  <a:srgbClr val="C00000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万</a:t>
            </a:r>
            <a:r>
              <a:rPr lang="ja-JP" altLang="en-US" sz="3600" b="1" dirty="0">
                <a:solidFill>
                  <a:schemeClr val="bg1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部超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図 2" descr="新聞の一面&#10;&#10;AI 生成コンテンツは誤りを含む可能性があります。">
            <a:extLst>
              <a:ext uri="{FF2B5EF4-FFF2-40B4-BE49-F238E27FC236}">
                <a16:creationId xmlns:a16="http://schemas.microsoft.com/office/drawing/2014/main" id="{BEB24CD5-2696-E51E-2FC4-EC25364CD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62" y="4363270"/>
            <a:ext cx="6612869" cy="3423132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7E00D74E-466D-65D6-4200-DA09304B1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163" y="2807710"/>
            <a:ext cx="914400" cy="914400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1D123804-8D00-2D8E-6BFE-8DA14DA65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163" y="5242840"/>
            <a:ext cx="987552" cy="987552"/>
          </a:xfrm>
          <a:prstGeom prst="rect">
            <a:avLst/>
          </a:prstGeom>
        </p:spPr>
      </p:pic>
      <p:pic>
        <p:nvPicPr>
          <p:cNvPr id="65" name="図 64">
            <a:extLst>
              <a:ext uri="{FF2B5EF4-FFF2-40B4-BE49-F238E27FC236}">
                <a16:creationId xmlns:a16="http://schemas.microsoft.com/office/drawing/2014/main" id="{EAC60B57-047E-D1AC-4414-307135EAA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7163" y="982180"/>
            <a:ext cx="914400" cy="914400"/>
          </a:xfrm>
          <a:prstGeom prst="rect">
            <a:avLst/>
          </a:prstGeom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B7BFC9F8-98D8-B6E8-7F08-275C6A5E37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8374" y="841354"/>
            <a:ext cx="2068874" cy="31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44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59881" y="3484602"/>
            <a:ext cx="5110401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美食・酒・</a:t>
            </a:r>
            <a:r>
              <a:rPr lang="en-US" sz="6000" b="1" dirty="0" err="1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タバコ・酒・睡眠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不足</a:t>
            </a:r>
            <a:endParaRPr lang="en-US" sz="6000" dirty="0">
              <a:solidFill>
                <a:srgbClr val="FFC00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4069973" y="4454485"/>
            <a:ext cx="6490216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それでも</a:t>
            </a:r>
            <a:r>
              <a:rPr 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健康</a:t>
            </a:r>
            <a:r>
              <a:rPr 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でいたいあなたへ</a:t>
            </a:r>
            <a:endParaRPr lang="en-US" sz="6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43E90F-3D66-649A-A9AD-CC070D5135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2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043A73-DC00-8CBB-4926-9B74D2F1A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B4962D3-9B32-FA11-442C-D3BC2B36B9E5}"/>
              </a:ext>
            </a:extLst>
          </p:cNvPr>
          <p:cNvSpPr/>
          <p:nvPr/>
        </p:nvSpPr>
        <p:spPr>
          <a:xfrm>
            <a:off x="1923097" y="3271457"/>
            <a:ext cx="11149965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8000" b="1" dirty="0">
                <a:solidFill>
                  <a:srgbClr val="C00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「血管」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を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生きるインフラ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として扱ってきた人</a:t>
            </a:r>
            <a:endParaRPr lang="en-US" altLang="ja-JP" sz="6000" b="1" dirty="0">
              <a:solidFill>
                <a:srgbClr val="C00000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275782E-025A-7E3A-B4C5-9210AC4863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20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624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474DA-305D-9EF3-9488-8957D3FB0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490099A-8E9D-525F-FD4B-99AACC77718A}"/>
              </a:ext>
            </a:extLst>
          </p:cNvPr>
          <p:cNvSpPr/>
          <p:nvPr/>
        </p:nvSpPr>
        <p:spPr>
          <a:xfrm>
            <a:off x="1740217" y="3641312"/>
            <a:ext cx="11149965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問題は、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生活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ではなかった</a:t>
            </a:r>
            <a:endParaRPr lang="en-US" altLang="ja-JP" sz="6000" b="1" dirty="0">
              <a:solidFill>
                <a:srgbClr val="C00000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CD36725-120E-07A5-BDAB-7AB5B0822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21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075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EF35A3-3AFB-018D-5395-EF4C09B81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5098A76-DA04-47B9-C659-67B9EDAD9129}"/>
              </a:ext>
            </a:extLst>
          </p:cNvPr>
          <p:cNvSpPr/>
          <p:nvPr/>
        </p:nvSpPr>
        <p:spPr>
          <a:xfrm>
            <a:off x="1740217" y="3641312"/>
            <a:ext cx="11149965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意志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の弱さでもない</a:t>
            </a:r>
            <a:endParaRPr lang="en-US" altLang="ja-JP" sz="6000" b="1" dirty="0">
              <a:solidFill>
                <a:srgbClr val="C00000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F27CBF-5E8A-2D78-D90E-50812D0DDD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22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526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9E46C3-4247-516C-E10C-D1D25401E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CDFF42A-6778-9F70-B7A0-D6FD2BCC7531}"/>
              </a:ext>
            </a:extLst>
          </p:cNvPr>
          <p:cNvSpPr/>
          <p:nvPr/>
        </p:nvSpPr>
        <p:spPr>
          <a:xfrm>
            <a:off x="1740098" y="3534013"/>
            <a:ext cx="11149965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8000" b="1" dirty="0">
                <a:solidFill>
                  <a:srgbClr val="C00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「血管」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の若さが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人生の自由度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を決めている</a:t>
            </a:r>
            <a:endParaRPr lang="en-US" sz="6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2CC21E2-DFE3-F0C0-815D-5BE0BC2EB0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23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936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924556-4FEE-A939-30C8-221ECAA36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0F3F1A2-EDE0-C464-DECC-611DC8546C0B}"/>
              </a:ext>
            </a:extLst>
          </p:cNvPr>
          <p:cNvSpPr/>
          <p:nvPr/>
        </p:nvSpPr>
        <p:spPr>
          <a:xfrm>
            <a:off x="1740217" y="3393377"/>
            <a:ext cx="11149965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プログラム参加者の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ビフォアアフター</a:t>
            </a:r>
            <a:endParaRPr lang="en-US" altLang="ja-JP" sz="6000" b="1" dirty="0">
              <a:solidFill>
                <a:srgbClr val="FFC000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0F62BD9-1021-9EDD-6DD0-9BB5E2CF22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24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810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0AB9B4-B51C-BE8A-BCB4-062631274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3F9AE1-C50E-211F-35B2-28F9D94DD6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25</a:t>
            </a:fld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2" name="Text 11">
            <a:extLst>
              <a:ext uri="{FF2B5EF4-FFF2-40B4-BE49-F238E27FC236}">
                <a16:creationId xmlns:a16="http://schemas.microsoft.com/office/drawing/2014/main" id="{D6B49474-5F70-58CE-E50E-AE1DBEB18873}"/>
              </a:ext>
            </a:extLst>
          </p:cNvPr>
          <p:cNvSpPr txBox="1"/>
          <p:nvPr/>
        </p:nvSpPr>
        <p:spPr>
          <a:xfrm>
            <a:off x="2772000" y="2160000"/>
            <a:ext cx="2555748" cy="3282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Aさん（37歳男性</a:t>
            </a:r>
            <a:r>
              <a:rPr lang="en-US" sz="16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）</a:t>
            </a:r>
            <a:endParaRPr lang="en-US" sz="1600" dirty="0"/>
          </a:p>
        </p:txBody>
      </p:sp>
      <p:sp>
        <p:nvSpPr>
          <p:cNvPr id="3" name="Text 21">
            <a:extLst>
              <a:ext uri="{FF2B5EF4-FFF2-40B4-BE49-F238E27FC236}">
                <a16:creationId xmlns:a16="http://schemas.microsoft.com/office/drawing/2014/main" id="{177C4086-B449-6D8A-0F33-1DEC71BA7950}"/>
              </a:ext>
            </a:extLst>
          </p:cNvPr>
          <p:cNvSpPr txBox="1"/>
          <p:nvPr/>
        </p:nvSpPr>
        <p:spPr>
          <a:xfrm>
            <a:off x="1208437" y="3675659"/>
            <a:ext cx="9981533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400" dirty="0">
                <a:solidFill>
                  <a:srgbClr val="E8E8E8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血圧</a:t>
            </a:r>
            <a:r>
              <a:rPr lang="en-US" sz="2400" b="1" dirty="0">
                <a:solidFill>
                  <a:srgbClr val="C00000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160/92 mmHg</a:t>
            </a:r>
            <a:r>
              <a:rPr lang="ja-JP" altLang="en-US" sz="2400" b="1" dirty="0">
                <a:solidFill>
                  <a:srgbClr val="E8E8E8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　　</a:t>
            </a:r>
            <a:r>
              <a:rPr lang="en-US" sz="2400" dirty="0" err="1">
                <a:solidFill>
                  <a:srgbClr val="E8E8E8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医師から降圧剤を勧められる</a:t>
            </a:r>
            <a:r>
              <a:rPr lang="ja-JP" altLang="en-US" sz="2400" dirty="0">
                <a:solidFill>
                  <a:srgbClr val="E8E8E8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が副作用が</a:t>
            </a:r>
            <a:r>
              <a:rPr lang="en-US" sz="2400" dirty="0" err="1">
                <a:solidFill>
                  <a:srgbClr val="E8E8E8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不安</a:t>
            </a:r>
            <a:endParaRPr lang="en-US" sz="2400" dirty="0"/>
          </a:p>
        </p:txBody>
      </p:sp>
      <p:sp>
        <p:nvSpPr>
          <p:cNvPr id="5" name="Text 11">
            <a:extLst>
              <a:ext uri="{FF2B5EF4-FFF2-40B4-BE49-F238E27FC236}">
                <a16:creationId xmlns:a16="http://schemas.microsoft.com/office/drawing/2014/main" id="{DF862CDE-146A-D353-104A-33A763E57C3F}"/>
              </a:ext>
            </a:extLst>
          </p:cNvPr>
          <p:cNvSpPr txBox="1"/>
          <p:nvPr/>
        </p:nvSpPr>
        <p:spPr>
          <a:xfrm>
            <a:off x="1208437" y="2722029"/>
            <a:ext cx="10701167" cy="601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ja-JP" altLang="en-US" sz="24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高血圧は体質、運動をしても落ちないとあきらめていたのに上が１３０台に！</a:t>
            </a:r>
            <a:endParaRPr lang="en-US" dirty="0"/>
          </a:p>
        </p:txBody>
      </p:sp>
      <p:sp>
        <p:nvSpPr>
          <p:cNvPr id="6" name="Text 21">
            <a:extLst>
              <a:ext uri="{FF2B5EF4-FFF2-40B4-BE49-F238E27FC236}">
                <a16:creationId xmlns:a16="http://schemas.microsoft.com/office/drawing/2014/main" id="{1818F560-0D1C-B3DE-D622-8B88B19256C7}"/>
              </a:ext>
            </a:extLst>
          </p:cNvPr>
          <p:cNvSpPr txBox="1"/>
          <p:nvPr/>
        </p:nvSpPr>
        <p:spPr>
          <a:xfrm>
            <a:off x="1177290" y="4788497"/>
            <a:ext cx="8203997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400" dirty="0">
                <a:solidFill>
                  <a:srgbClr val="E8E8E8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血圧</a:t>
            </a:r>
            <a:r>
              <a:rPr lang="en-US" sz="2400" b="1" dirty="0">
                <a:solidFill>
                  <a:srgbClr val="C00000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139/85 mmHg</a:t>
            </a:r>
            <a:endParaRPr lang="en-US" sz="2400" dirty="0"/>
          </a:p>
        </p:txBody>
      </p:sp>
      <p:sp>
        <p:nvSpPr>
          <p:cNvPr id="7" name="Text 11">
            <a:extLst>
              <a:ext uri="{FF2B5EF4-FFF2-40B4-BE49-F238E27FC236}">
                <a16:creationId xmlns:a16="http://schemas.microsoft.com/office/drawing/2014/main" id="{DD0D7C1E-41FF-CCEA-F853-504D198ABE5C}"/>
              </a:ext>
            </a:extLst>
          </p:cNvPr>
          <p:cNvSpPr txBox="1"/>
          <p:nvPr/>
        </p:nvSpPr>
        <p:spPr>
          <a:xfrm>
            <a:off x="1143000" y="5695798"/>
            <a:ext cx="9452609" cy="601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ja-JP" altLang="en-US" sz="3200" dirty="0">
                <a:solidFill>
                  <a:srgbClr val="E1BA3A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食事制限や運動でダメだったのに、</a:t>
            </a:r>
            <a:endParaRPr lang="en-US" altLang="ja-JP" sz="3200" dirty="0">
              <a:solidFill>
                <a:srgbClr val="E1BA3A"/>
              </a:solidFill>
              <a:latin typeface="Noto Sans JP" pitchFamily="34" charset="0"/>
              <a:ea typeface="Noto Sans JP" pitchFamily="34" charset="-122"/>
              <a:cs typeface="Noto Sans JP" pitchFamily="34" charset="-120"/>
            </a:endParaRPr>
          </a:p>
          <a:p>
            <a:pPr marL="0" indent="0" algn="l">
              <a:buNone/>
            </a:pPr>
            <a:r>
              <a:rPr lang="ja-JP" altLang="en-US" sz="3200" dirty="0">
                <a:solidFill>
                  <a:srgbClr val="E1BA3A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この簡単な方法で変化が！続けます</a:t>
            </a:r>
            <a:endParaRPr lang="en-US" sz="2400" dirty="0">
              <a:solidFill>
                <a:srgbClr val="E1BA3A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496563A-7C85-7BD7-079C-1E948079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000" y="1332000"/>
            <a:ext cx="1296000" cy="1296000"/>
          </a:xfrm>
          <a:prstGeom prst="ellipse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D20429D6-F9B4-3DE4-D145-5FF4EABEEBAE}"/>
              </a:ext>
            </a:extLst>
          </p:cNvPr>
          <p:cNvCxnSpPr/>
          <p:nvPr/>
        </p:nvCxnSpPr>
        <p:spPr>
          <a:xfrm>
            <a:off x="1386688" y="4251960"/>
            <a:ext cx="0" cy="3429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186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2577A0-5F7D-3C2F-6018-C14BF6B49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231DD61-D4FB-EBF4-B38E-17AD0E98CB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26</a:t>
            </a:fld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Text 11">
            <a:extLst>
              <a:ext uri="{FF2B5EF4-FFF2-40B4-BE49-F238E27FC236}">
                <a16:creationId xmlns:a16="http://schemas.microsoft.com/office/drawing/2014/main" id="{A9798525-2E4C-75AC-7A70-B849690A932B}"/>
              </a:ext>
            </a:extLst>
          </p:cNvPr>
          <p:cNvSpPr txBox="1"/>
          <p:nvPr/>
        </p:nvSpPr>
        <p:spPr>
          <a:xfrm>
            <a:off x="2772000" y="2160000"/>
            <a:ext cx="2555748" cy="3282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K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さん（47歳男性</a:t>
            </a:r>
            <a:r>
              <a:rPr lang="en-US" sz="16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）</a:t>
            </a:r>
            <a:endParaRPr lang="en-US" sz="1600" dirty="0"/>
          </a:p>
        </p:txBody>
      </p:sp>
      <p:sp>
        <p:nvSpPr>
          <p:cNvPr id="5" name="Text 21">
            <a:extLst>
              <a:ext uri="{FF2B5EF4-FFF2-40B4-BE49-F238E27FC236}">
                <a16:creationId xmlns:a16="http://schemas.microsoft.com/office/drawing/2014/main" id="{2AF5E9ED-F6CB-6DCC-BAF4-0F9933AE5ACF}"/>
              </a:ext>
            </a:extLst>
          </p:cNvPr>
          <p:cNvSpPr txBox="1"/>
          <p:nvPr/>
        </p:nvSpPr>
        <p:spPr>
          <a:xfrm>
            <a:off x="1208437" y="3675659"/>
            <a:ext cx="9981533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400" dirty="0">
                <a:solidFill>
                  <a:srgbClr val="E8E8E8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血圧</a:t>
            </a:r>
            <a:r>
              <a:rPr lang="en-US" sz="2400" b="1" dirty="0">
                <a:solidFill>
                  <a:srgbClr val="C00000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163/110 mmHg </a:t>
            </a:r>
            <a:r>
              <a:rPr lang="ja-JP" altLang="en-US" sz="2400" b="1" dirty="0">
                <a:solidFill>
                  <a:srgbClr val="C00000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　　</a:t>
            </a:r>
            <a:r>
              <a:rPr lang="ja-JP" altLang="en-US" sz="2400" dirty="0">
                <a:solidFill>
                  <a:srgbClr val="E8E8E8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コントロールがむずかしかった</a:t>
            </a:r>
            <a:endParaRPr lang="en-US" sz="2400" dirty="0"/>
          </a:p>
        </p:txBody>
      </p:sp>
      <p:sp>
        <p:nvSpPr>
          <p:cNvPr id="6" name="Text 11">
            <a:extLst>
              <a:ext uri="{FF2B5EF4-FFF2-40B4-BE49-F238E27FC236}">
                <a16:creationId xmlns:a16="http://schemas.microsoft.com/office/drawing/2014/main" id="{4748230F-9EDA-64C4-8D0A-00390B8D0AAE}"/>
              </a:ext>
            </a:extLst>
          </p:cNvPr>
          <p:cNvSpPr txBox="1"/>
          <p:nvPr/>
        </p:nvSpPr>
        <p:spPr>
          <a:xfrm>
            <a:off x="1142999" y="2709021"/>
            <a:ext cx="10701167" cy="601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ja-JP" altLang="en-US" sz="24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ダイエットとの相乗効果で体重がマイナス５ｋｇ！</a:t>
            </a:r>
            <a:endParaRPr lang="en-US" dirty="0"/>
          </a:p>
        </p:txBody>
      </p:sp>
      <p:sp>
        <p:nvSpPr>
          <p:cNvPr id="7" name="Text 21">
            <a:extLst>
              <a:ext uri="{FF2B5EF4-FFF2-40B4-BE49-F238E27FC236}">
                <a16:creationId xmlns:a16="http://schemas.microsoft.com/office/drawing/2014/main" id="{77FE7113-8A2B-FE3A-258F-4FD1A4D02F7D}"/>
              </a:ext>
            </a:extLst>
          </p:cNvPr>
          <p:cNvSpPr txBox="1"/>
          <p:nvPr/>
        </p:nvSpPr>
        <p:spPr>
          <a:xfrm>
            <a:off x="1208437" y="4798093"/>
            <a:ext cx="8203997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400" dirty="0">
                <a:solidFill>
                  <a:srgbClr val="E8E8E8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血圧</a:t>
            </a:r>
            <a:r>
              <a:rPr lang="en-US" sz="2400" b="1" dirty="0">
                <a:solidFill>
                  <a:srgbClr val="C00000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138/90 mmHg</a:t>
            </a:r>
            <a:endParaRPr lang="en-US" sz="2400" dirty="0"/>
          </a:p>
        </p:txBody>
      </p:sp>
      <p:sp>
        <p:nvSpPr>
          <p:cNvPr id="8" name="Text 11">
            <a:extLst>
              <a:ext uri="{FF2B5EF4-FFF2-40B4-BE49-F238E27FC236}">
                <a16:creationId xmlns:a16="http://schemas.microsoft.com/office/drawing/2014/main" id="{E9D17107-D1B0-1ED2-9F36-D8E1692061C4}"/>
              </a:ext>
            </a:extLst>
          </p:cNvPr>
          <p:cNvSpPr txBox="1"/>
          <p:nvPr/>
        </p:nvSpPr>
        <p:spPr>
          <a:xfrm>
            <a:off x="1143000" y="5642314"/>
            <a:ext cx="10701167" cy="601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ja-JP" altLang="en-US" sz="3200" dirty="0">
                <a:solidFill>
                  <a:srgbClr val="E1BA3A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降圧体操の実践で</a:t>
            </a:r>
            <a:endParaRPr lang="en-US" altLang="ja-JP" sz="3200" dirty="0">
              <a:solidFill>
                <a:srgbClr val="E1BA3A"/>
              </a:solidFill>
              <a:latin typeface="Noto Sans JP" pitchFamily="34" charset="0"/>
              <a:ea typeface="Noto Sans JP" pitchFamily="34" charset="-122"/>
              <a:cs typeface="Noto Sans JP" pitchFamily="34" charset="-120"/>
            </a:endParaRPr>
          </a:p>
          <a:p>
            <a:pPr marL="0" indent="0" algn="l">
              <a:buNone/>
            </a:pPr>
            <a:r>
              <a:rPr lang="ja-JP" altLang="en-US" sz="3200" dirty="0">
                <a:solidFill>
                  <a:srgbClr val="E1BA3A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日々の意識も変わったように思います</a:t>
            </a:r>
            <a:endParaRPr lang="en-US" sz="2400" dirty="0">
              <a:solidFill>
                <a:srgbClr val="E1BA3A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E291298-BCA5-E5D5-F0BC-3EF79B77E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000" y="1332000"/>
            <a:ext cx="1296000" cy="1296000"/>
          </a:xfrm>
          <a:prstGeom prst="ellipse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D22FDBEA-A581-FE0C-8413-B89A78C8D1B7}"/>
              </a:ext>
            </a:extLst>
          </p:cNvPr>
          <p:cNvCxnSpPr/>
          <p:nvPr/>
        </p:nvCxnSpPr>
        <p:spPr>
          <a:xfrm>
            <a:off x="1386688" y="4251960"/>
            <a:ext cx="0" cy="3429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446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C61E98-4FC9-BFAF-C9CC-56A842BEB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04A5B0-57D4-4FF6-597C-D78F5D8609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27</a:t>
            </a:fld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Text 11">
            <a:extLst>
              <a:ext uri="{FF2B5EF4-FFF2-40B4-BE49-F238E27FC236}">
                <a16:creationId xmlns:a16="http://schemas.microsoft.com/office/drawing/2014/main" id="{1B3B1364-C1CC-8BB9-6A47-33C38391C87E}"/>
              </a:ext>
            </a:extLst>
          </p:cNvPr>
          <p:cNvSpPr txBox="1"/>
          <p:nvPr/>
        </p:nvSpPr>
        <p:spPr>
          <a:xfrm>
            <a:off x="2772000" y="2160000"/>
            <a:ext cx="2555748" cy="3282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endParaRPr lang="en-US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  <a:cs typeface="Noto Sans JP" pitchFamily="34" charset="-120"/>
            </a:endParaRPr>
          </a:p>
          <a:p>
            <a:pPr marL="0" indent="0" algn="l">
              <a:buNone/>
            </a:pP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S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さん（7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2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歳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女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性</a:t>
            </a:r>
            <a:r>
              <a:rPr lang="en-US" sz="16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）</a:t>
            </a:r>
            <a:endParaRPr lang="en-US" sz="1600" dirty="0"/>
          </a:p>
        </p:txBody>
      </p:sp>
      <p:sp>
        <p:nvSpPr>
          <p:cNvPr id="5" name="Text 21">
            <a:extLst>
              <a:ext uri="{FF2B5EF4-FFF2-40B4-BE49-F238E27FC236}">
                <a16:creationId xmlns:a16="http://schemas.microsoft.com/office/drawing/2014/main" id="{993BBE26-B02F-1FE8-332A-24D1446F3678}"/>
              </a:ext>
            </a:extLst>
          </p:cNvPr>
          <p:cNvSpPr txBox="1"/>
          <p:nvPr/>
        </p:nvSpPr>
        <p:spPr>
          <a:xfrm>
            <a:off x="1208437" y="3675659"/>
            <a:ext cx="9981533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400" dirty="0">
                <a:solidFill>
                  <a:srgbClr val="E8E8E8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血圧</a:t>
            </a:r>
            <a:r>
              <a:rPr lang="en-US" sz="2400" b="1" dirty="0">
                <a:solidFill>
                  <a:srgbClr val="C00000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170/93 mmHg</a:t>
            </a:r>
            <a:r>
              <a:rPr lang="ja-JP" altLang="en-US" sz="2400" b="1" dirty="0">
                <a:solidFill>
                  <a:srgbClr val="E8E8E8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　　</a:t>
            </a:r>
            <a:r>
              <a:rPr lang="ja-JP" altLang="en-US" sz="2400" dirty="0">
                <a:solidFill>
                  <a:srgbClr val="E8E8E8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薬を飲んでもコントロールできず</a:t>
            </a:r>
            <a:endParaRPr lang="en-US" sz="2400" dirty="0"/>
          </a:p>
        </p:txBody>
      </p:sp>
      <p:sp>
        <p:nvSpPr>
          <p:cNvPr id="6" name="Text 11">
            <a:extLst>
              <a:ext uri="{FF2B5EF4-FFF2-40B4-BE49-F238E27FC236}">
                <a16:creationId xmlns:a16="http://schemas.microsoft.com/office/drawing/2014/main" id="{B73113FE-0D1C-E1C4-91D1-B6100DA0DCA6}"/>
              </a:ext>
            </a:extLst>
          </p:cNvPr>
          <p:cNvSpPr txBox="1"/>
          <p:nvPr/>
        </p:nvSpPr>
        <p:spPr>
          <a:xfrm>
            <a:off x="1260000" y="2700000"/>
            <a:ext cx="10701167" cy="601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ja-JP" altLang="en-US" sz="24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ウォーキングしても下がらなかった血圧が降圧体操で４０もダウン！</a:t>
            </a:r>
            <a:endParaRPr lang="en-US" dirty="0"/>
          </a:p>
        </p:txBody>
      </p:sp>
      <p:sp>
        <p:nvSpPr>
          <p:cNvPr id="7" name="Text 21">
            <a:extLst>
              <a:ext uri="{FF2B5EF4-FFF2-40B4-BE49-F238E27FC236}">
                <a16:creationId xmlns:a16="http://schemas.microsoft.com/office/drawing/2014/main" id="{5662CF0B-01E0-FB56-947A-16926256C3D7}"/>
              </a:ext>
            </a:extLst>
          </p:cNvPr>
          <p:cNvSpPr txBox="1"/>
          <p:nvPr/>
        </p:nvSpPr>
        <p:spPr>
          <a:xfrm>
            <a:off x="1208437" y="4719688"/>
            <a:ext cx="8203997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400" dirty="0">
                <a:solidFill>
                  <a:srgbClr val="E8E8E8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血圧</a:t>
            </a:r>
            <a:r>
              <a:rPr lang="en-US" sz="2400" b="1" dirty="0">
                <a:solidFill>
                  <a:srgbClr val="C00000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130/70 mmHg</a:t>
            </a:r>
            <a:endParaRPr lang="en-US" sz="2400" dirty="0"/>
          </a:p>
        </p:txBody>
      </p:sp>
      <p:sp>
        <p:nvSpPr>
          <p:cNvPr id="8" name="Text 11">
            <a:extLst>
              <a:ext uri="{FF2B5EF4-FFF2-40B4-BE49-F238E27FC236}">
                <a16:creationId xmlns:a16="http://schemas.microsoft.com/office/drawing/2014/main" id="{87B7B04F-B60C-62FE-3F35-E0AA54E1B19D}"/>
              </a:ext>
            </a:extLst>
          </p:cNvPr>
          <p:cNvSpPr txBox="1"/>
          <p:nvPr/>
        </p:nvSpPr>
        <p:spPr>
          <a:xfrm>
            <a:off x="1208437" y="5695798"/>
            <a:ext cx="10701167" cy="601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ja-JP" altLang="en-US" sz="3200" dirty="0">
                <a:solidFill>
                  <a:srgbClr val="E1BA3A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指導のもとで続けた結果に驚いています。</a:t>
            </a:r>
            <a:endParaRPr lang="en-US" altLang="ja-JP" sz="3200" dirty="0">
              <a:solidFill>
                <a:srgbClr val="E1BA3A"/>
              </a:solidFill>
              <a:latin typeface="Noto Sans JP" pitchFamily="34" charset="0"/>
              <a:ea typeface="Noto Sans JP" pitchFamily="34" charset="-122"/>
              <a:cs typeface="Noto Sans JP" pitchFamily="34" charset="-120"/>
            </a:endParaRPr>
          </a:p>
          <a:p>
            <a:r>
              <a:rPr lang="ja-JP" altLang="en-US" sz="3200" dirty="0">
                <a:solidFill>
                  <a:srgbClr val="E1BA3A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継続の力を感じました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E2AF117-F700-1711-1515-19A44CB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000" y="1332000"/>
            <a:ext cx="1296000" cy="1296000"/>
          </a:xfrm>
          <a:prstGeom prst="ellipse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484177-0194-18E6-9153-4F9B61E5ABA6}"/>
              </a:ext>
            </a:extLst>
          </p:cNvPr>
          <p:cNvCxnSpPr/>
          <p:nvPr/>
        </p:nvCxnSpPr>
        <p:spPr>
          <a:xfrm>
            <a:off x="1386688" y="4206240"/>
            <a:ext cx="0" cy="3429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689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B35F09-6AFA-E245-5624-D0B41AB70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0116399-7434-D8F2-805C-D7DE7D1CBC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28</a:t>
            </a:fld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Text 8">
            <a:extLst>
              <a:ext uri="{FF2B5EF4-FFF2-40B4-BE49-F238E27FC236}">
                <a16:creationId xmlns:a16="http://schemas.microsoft.com/office/drawing/2014/main" id="{D2BDBF49-C817-2531-CC8D-D3AF0F22B508}"/>
              </a:ext>
            </a:extLst>
          </p:cNvPr>
          <p:cNvSpPr txBox="1"/>
          <p:nvPr/>
        </p:nvSpPr>
        <p:spPr>
          <a:xfrm>
            <a:off x="1174547" y="1917040"/>
            <a:ext cx="32461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endParaRPr lang="en-US" sz="1800" dirty="0"/>
          </a:p>
        </p:txBody>
      </p:sp>
      <p:sp>
        <p:nvSpPr>
          <p:cNvPr id="5" name="Text 11">
            <a:extLst>
              <a:ext uri="{FF2B5EF4-FFF2-40B4-BE49-F238E27FC236}">
                <a16:creationId xmlns:a16="http://schemas.microsoft.com/office/drawing/2014/main" id="{106A3D5C-3128-302F-E56C-B56A7471E2EB}"/>
              </a:ext>
            </a:extLst>
          </p:cNvPr>
          <p:cNvSpPr txBox="1"/>
          <p:nvPr/>
        </p:nvSpPr>
        <p:spPr>
          <a:xfrm>
            <a:off x="2772000" y="2160000"/>
            <a:ext cx="2555748" cy="3282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Y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さん（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66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歳男性</a:t>
            </a:r>
            <a:r>
              <a:rPr lang="en-US" sz="16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）</a:t>
            </a:r>
            <a:endParaRPr lang="en-US" sz="1600" dirty="0"/>
          </a:p>
        </p:txBody>
      </p:sp>
      <p:sp>
        <p:nvSpPr>
          <p:cNvPr id="6" name="Text 21">
            <a:extLst>
              <a:ext uri="{FF2B5EF4-FFF2-40B4-BE49-F238E27FC236}">
                <a16:creationId xmlns:a16="http://schemas.microsoft.com/office/drawing/2014/main" id="{B45C3226-964F-F827-20B3-9549A4D66923}"/>
              </a:ext>
            </a:extLst>
          </p:cNvPr>
          <p:cNvSpPr txBox="1"/>
          <p:nvPr/>
        </p:nvSpPr>
        <p:spPr>
          <a:xfrm>
            <a:off x="1208437" y="3675659"/>
            <a:ext cx="9981533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400" dirty="0">
                <a:solidFill>
                  <a:srgbClr val="E8E8E8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血圧</a:t>
            </a:r>
            <a:r>
              <a:rPr lang="en-US" sz="2400" b="1" dirty="0">
                <a:solidFill>
                  <a:srgbClr val="C00000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160/95 mmHg</a:t>
            </a:r>
            <a:r>
              <a:rPr lang="ja-JP" altLang="en-US" sz="2400" b="1" dirty="0">
                <a:solidFill>
                  <a:srgbClr val="C00000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　　</a:t>
            </a:r>
            <a:r>
              <a:rPr lang="ja-JP" altLang="en-US" sz="2400" dirty="0">
                <a:solidFill>
                  <a:srgbClr val="E8E8E8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降圧剤服用でふらつきや吐き気で不安になった</a:t>
            </a:r>
            <a:endParaRPr lang="en-US" sz="2400" dirty="0"/>
          </a:p>
        </p:txBody>
      </p:sp>
      <p:sp>
        <p:nvSpPr>
          <p:cNvPr id="7" name="Text 11">
            <a:extLst>
              <a:ext uri="{FF2B5EF4-FFF2-40B4-BE49-F238E27FC236}">
                <a16:creationId xmlns:a16="http://schemas.microsoft.com/office/drawing/2014/main" id="{6550E2CF-0E02-B748-1BF3-5D549172ECA9}"/>
              </a:ext>
            </a:extLst>
          </p:cNvPr>
          <p:cNvSpPr txBox="1"/>
          <p:nvPr/>
        </p:nvSpPr>
        <p:spPr>
          <a:xfrm>
            <a:off x="1174547" y="2759306"/>
            <a:ext cx="10701167" cy="601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ja-JP" altLang="en-US" sz="24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テニスをした次の日は血圧がさがる？運動強化で上が</a:t>
            </a:r>
            <a:r>
              <a:rPr lang="ja-JP" altLang="en-US" sz="24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マイナス</a:t>
            </a:r>
            <a:r>
              <a:rPr lang="ja-JP" altLang="en-US" sz="24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４０に！</a:t>
            </a:r>
            <a:endParaRPr lang="en-US" dirty="0"/>
          </a:p>
        </p:txBody>
      </p:sp>
      <p:sp>
        <p:nvSpPr>
          <p:cNvPr id="8" name="Text 21">
            <a:extLst>
              <a:ext uri="{FF2B5EF4-FFF2-40B4-BE49-F238E27FC236}">
                <a16:creationId xmlns:a16="http://schemas.microsoft.com/office/drawing/2014/main" id="{008E8F11-1132-1CAB-EB62-0145CB3C65D8}"/>
              </a:ext>
            </a:extLst>
          </p:cNvPr>
          <p:cNvSpPr txBox="1"/>
          <p:nvPr/>
        </p:nvSpPr>
        <p:spPr>
          <a:xfrm>
            <a:off x="1225749" y="4798093"/>
            <a:ext cx="8203997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400" dirty="0">
                <a:solidFill>
                  <a:srgbClr val="E8E8E8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血圧</a:t>
            </a:r>
            <a:r>
              <a:rPr lang="en-US" sz="2400" b="1" dirty="0">
                <a:solidFill>
                  <a:srgbClr val="C00000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120/70 mmHg</a:t>
            </a:r>
            <a:endParaRPr lang="en-US" sz="2400" dirty="0"/>
          </a:p>
        </p:txBody>
      </p:sp>
      <p:sp>
        <p:nvSpPr>
          <p:cNvPr id="9" name="Text 11">
            <a:extLst>
              <a:ext uri="{FF2B5EF4-FFF2-40B4-BE49-F238E27FC236}">
                <a16:creationId xmlns:a16="http://schemas.microsoft.com/office/drawing/2014/main" id="{96E5CE0D-75B9-099E-BA5E-4B0C03949C02}"/>
              </a:ext>
            </a:extLst>
          </p:cNvPr>
          <p:cNvSpPr txBox="1"/>
          <p:nvPr/>
        </p:nvSpPr>
        <p:spPr>
          <a:xfrm>
            <a:off x="1208437" y="5695798"/>
            <a:ext cx="10701167" cy="601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ja-JP" altLang="en-US" sz="3200" dirty="0">
                <a:solidFill>
                  <a:srgbClr val="E1BA3A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こんなに改善するとは！運動を続ける自信がつきました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2B34D58-A9AC-AB10-6CD7-3EF04BEF0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000" y="1332000"/>
            <a:ext cx="1296000" cy="1296000"/>
          </a:xfrm>
          <a:prstGeom prst="ellipse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D694CDD-205A-80C7-6618-B79123C904EB}"/>
              </a:ext>
            </a:extLst>
          </p:cNvPr>
          <p:cNvCxnSpPr/>
          <p:nvPr/>
        </p:nvCxnSpPr>
        <p:spPr>
          <a:xfrm>
            <a:off x="1386688" y="4251960"/>
            <a:ext cx="0" cy="3429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181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8BD482-AF3F-872F-9F8D-9E22B7CED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96EECD1-7968-41FD-D011-39B3BF258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29</a:t>
            </a:fld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Text 11">
            <a:extLst>
              <a:ext uri="{FF2B5EF4-FFF2-40B4-BE49-F238E27FC236}">
                <a16:creationId xmlns:a16="http://schemas.microsoft.com/office/drawing/2014/main" id="{2D460AB6-AFFC-72A1-A9AF-D72C4D426350}"/>
              </a:ext>
            </a:extLst>
          </p:cNvPr>
          <p:cNvSpPr txBox="1"/>
          <p:nvPr/>
        </p:nvSpPr>
        <p:spPr>
          <a:xfrm>
            <a:off x="2772000" y="2160000"/>
            <a:ext cx="2555748" cy="3282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T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さん（66歳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女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性</a:t>
            </a:r>
            <a:r>
              <a:rPr lang="en-US" sz="16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）</a:t>
            </a:r>
            <a:endParaRPr lang="en-US" sz="1600" dirty="0"/>
          </a:p>
        </p:txBody>
      </p:sp>
      <p:sp>
        <p:nvSpPr>
          <p:cNvPr id="5" name="Text 21">
            <a:extLst>
              <a:ext uri="{FF2B5EF4-FFF2-40B4-BE49-F238E27FC236}">
                <a16:creationId xmlns:a16="http://schemas.microsoft.com/office/drawing/2014/main" id="{11A416F1-5E9F-A6D7-D338-3B2DDF00D01A}"/>
              </a:ext>
            </a:extLst>
          </p:cNvPr>
          <p:cNvSpPr txBox="1"/>
          <p:nvPr/>
        </p:nvSpPr>
        <p:spPr>
          <a:xfrm>
            <a:off x="1208437" y="3675659"/>
            <a:ext cx="9981533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400" dirty="0">
                <a:solidFill>
                  <a:srgbClr val="E8E8E8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血圧</a:t>
            </a:r>
            <a:r>
              <a:rPr lang="en-US" sz="2400" b="1" dirty="0">
                <a:solidFill>
                  <a:srgbClr val="C00000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160/90 mmHg</a:t>
            </a:r>
            <a:r>
              <a:rPr lang="ja-JP" altLang="en-US" sz="2400" b="1" dirty="0">
                <a:solidFill>
                  <a:srgbClr val="C00000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　　</a:t>
            </a:r>
            <a:r>
              <a:rPr lang="en-US" sz="2400" dirty="0" err="1">
                <a:solidFill>
                  <a:srgbClr val="E8E8E8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医師から降圧剤を勧められる</a:t>
            </a:r>
            <a:r>
              <a:rPr lang="ja-JP" altLang="en-US" sz="2400" dirty="0">
                <a:solidFill>
                  <a:srgbClr val="E8E8E8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が副作用が</a:t>
            </a:r>
            <a:r>
              <a:rPr lang="en-US" sz="2400" dirty="0" err="1">
                <a:solidFill>
                  <a:srgbClr val="E8E8E8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不安</a:t>
            </a:r>
            <a:endParaRPr lang="en-US" sz="2400" dirty="0"/>
          </a:p>
        </p:txBody>
      </p:sp>
      <p:sp>
        <p:nvSpPr>
          <p:cNvPr id="6" name="Text 11">
            <a:extLst>
              <a:ext uri="{FF2B5EF4-FFF2-40B4-BE49-F238E27FC236}">
                <a16:creationId xmlns:a16="http://schemas.microsoft.com/office/drawing/2014/main" id="{E79EFFAB-9E25-3208-4704-322568519184}"/>
              </a:ext>
            </a:extLst>
          </p:cNvPr>
          <p:cNvSpPr txBox="1"/>
          <p:nvPr/>
        </p:nvSpPr>
        <p:spPr>
          <a:xfrm>
            <a:off x="1208436" y="2709589"/>
            <a:ext cx="10701167" cy="601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ja-JP" altLang="en-US" sz="24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プールで泳いでも変わらなかった血圧が降圧体操で</a:t>
            </a:r>
            <a:r>
              <a:rPr lang="ja-JP" altLang="en-US" sz="24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マイナス</a:t>
            </a:r>
            <a:r>
              <a:rPr lang="ja-JP" altLang="en-US" sz="24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３０！</a:t>
            </a:r>
            <a:endParaRPr lang="en-US" dirty="0"/>
          </a:p>
        </p:txBody>
      </p:sp>
      <p:sp>
        <p:nvSpPr>
          <p:cNvPr id="7" name="Text 21">
            <a:extLst>
              <a:ext uri="{FF2B5EF4-FFF2-40B4-BE49-F238E27FC236}">
                <a16:creationId xmlns:a16="http://schemas.microsoft.com/office/drawing/2014/main" id="{D91D7695-B27E-0919-C263-F3DA645446E8}"/>
              </a:ext>
            </a:extLst>
          </p:cNvPr>
          <p:cNvSpPr txBox="1"/>
          <p:nvPr/>
        </p:nvSpPr>
        <p:spPr>
          <a:xfrm>
            <a:off x="1208437" y="4658363"/>
            <a:ext cx="8203997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400" dirty="0">
                <a:solidFill>
                  <a:srgbClr val="E8E8E8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血圧</a:t>
            </a:r>
            <a:r>
              <a:rPr lang="en-US" sz="2400" b="1" dirty="0">
                <a:solidFill>
                  <a:srgbClr val="C00000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130/70 mmHg</a:t>
            </a:r>
            <a:endParaRPr lang="en-US" sz="2400" dirty="0"/>
          </a:p>
        </p:txBody>
      </p:sp>
      <p:sp>
        <p:nvSpPr>
          <p:cNvPr id="8" name="Text 11">
            <a:extLst>
              <a:ext uri="{FF2B5EF4-FFF2-40B4-BE49-F238E27FC236}">
                <a16:creationId xmlns:a16="http://schemas.microsoft.com/office/drawing/2014/main" id="{F9028213-28ED-F248-707E-B7167CB6DF9C}"/>
              </a:ext>
            </a:extLst>
          </p:cNvPr>
          <p:cNvSpPr txBox="1"/>
          <p:nvPr/>
        </p:nvSpPr>
        <p:spPr>
          <a:xfrm>
            <a:off x="1208437" y="5695798"/>
            <a:ext cx="10701167" cy="601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ja-JP" altLang="en-US" sz="3200" dirty="0">
                <a:solidFill>
                  <a:srgbClr val="E1BA3A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今では血圧も安定し、医師の了解を得て薬を卒業しました</a:t>
            </a:r>
            <a:endParaRPr lang="en-US" sz="2400" dirty="0">
              <a:solidFill>
                <a:srgbClr val="E1BA3A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466C224-6BF6-F143-92BC-2934F4E44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000" y="1332000"/>
            <a:ext cx="1296000" cy="1296000"/>
          </a:xfrm>
          <a:prstGeom prst="ellipse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6E724BA-B3F6-0E5E-95A6-1479483A4F9D}"/>
              </a:ext>
            </a:extLst>
          </p:cNvPr>
          <p:cNvCxnSpPr/>
          <p:nvPr/>
        </p:nvCxnSpPr>
        <p:spPr>
          <a:xfrm>
            <a:off x="1386688" y="4206240"/>
            <a:ext cx="0" cy="3429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407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27211" y="3411793"/>
            <a:ext cx="8775978" cy="3008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6000" b="1" dirty="0" err="1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健康のために</a:t>
            </a: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、</a:t>
            </a:r>
          </a:p>
          <a:p>
            <a:pPr marL="0" indent="0" algn="ctr">
              <a:lnSpc>
                <a:spcPts val="4550"/>
              </a:lnSpc>
              <a:buNone/>
            </a:pPr>
            <a:r>
              <a:rPr lang="en-US" sz="6000" b="1" dirty="0" err="1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人生を削っていませんか</a:t>
            </a:r>
            <a:r>
              <a:rPr 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？</a:t>
            </a:r>
            <a:endParaRPr lang="en-US" sz="6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080E68C-BD96-D78A-3234-9B48AD8B9F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3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1516" y="1400452"/>
            <a:ext cx="4647248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6000" b="1" dirty="0" err="1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多くの人の勘違い</a:t>
            </a: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4534614" y="4245173"/>
            <a:ext cx="5561052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薬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に頼る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生活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を変えようとする</a:t>
            </a:r>
            <a:endParaRPr lang="en-US" sz="6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76232D9-0F06-F2D7-33BC-0F5E80336A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30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4A2195-B1DA-8F0D-00F8-9308B1F80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F6C24F4E-F858-169B-47D5-CB23194FE5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31</a:t>
            </a:fld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6B877983-944D-5463-CDB2-1C5DB556C152}"/>
              </a:ext>
            </a:extLst>
          </p:cNvPr>
          <p:cNvSpPr/>
          <p:nvPr/>
        </p:nvSpPr>
        <p:spPr>
          <a:xfrm>
            <a:off x="1326206" y="642542"/>
            <a:ext cx="12457527" cy="568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000"/>
              </a:lnSpc>
            </a:pP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・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少し無理</a:t>
            </a: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をしただけで、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回復</a:t>
            </a: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に時間がかかる</a:t>
            </a:r>
            <a:endParaRPr lang="en-US" altLang="ja-JP" sz="385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>
              <a:lnSpc>
                <a:spcPts val="7000"/>
              </a:lnSpc>
            </a:pP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・数値は「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異常なし</a:t>
            </a: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」なのに、なんとなく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調子が悪い</a:t>
            </a:r>
            <a:endParaRPr lang="en-US" altLang="ja-JP" sz="3850" b="1" dirty="0">
              <a:solidFill>
                <a:srgbClr val="FFC000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>
              <a:lnSpc>
                <a:spcPts val="7000"/>
              </a:lnSpc>
            </a:pP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・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疲れが</a:t>
            </a: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抜けず、朝から体が重い</a:t>
            </a:r>
          </a:p>
          <a:p>
            <a:pPr>
              <a:lnSpc>
                <a:spcPts val="7000"/>
              </a:lnSpc>
            </a:pP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・同じ生活なのに、年々しんどくなっている</a:t>
            </a:r>
          </a:p>
          <a:p>
            <a:pPr>
              <a:lnSpc>
                <a:spcPts val="7000"/>
              </a:lnSpc>
            </a:pP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・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ストレス</a:t>
            </a: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に弱くなり、気分まで落ちやすい</a:t>
            </a:r>
          </a:p>
          <a:p>
            <a:pPr>
              <a:lnSpc>
                <a:spcPts val="7000"/>
              </a:lnSpc>
            </a:pP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・昔は平気だったことが、今は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きつい</a:t>
            </a:r>
          </a:p>
          <a:p>
            <a:pPr>
              <a:lnSpc>
                <a:spcPts val="7000"/>
              </a:lnSpc>
            </a:pP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・だんだん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無理がきかなく</a:t>
            </a: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なっている</a:t>
            </a:r>
            <a:endParaRPr lang="en-US" altLang="ja-JP" sz="385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>
              <a:lnSpc>
                <a:spcPts val="7000"/>
              </a:lnSpc>
            </a:pP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・「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年のせい</a:t>
            </a: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かな」で片づけることが増える</a:t>
            </a:r>
            <a:endParaRPr lang="en-US" altLang="ja-JP" sz="385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6571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3E263A-216A-3792-DE64-7C758AD80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D0FA7A9-FF61-725D-08DA-61E167C87BCB}"/>
              </a:ext>
            </a:extLst>
          </p:cNvPr>
          <p:cNvSpPr/>
          <p:nvPr/>
        </p:nvSpPr>
        <p:spPr>
          <a:xfrm>
            <a:off x="1740217" y="3529369"/>
            <a:ext cx="11149965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若い時と比べて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身体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の受け止め方が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変わっている</a:t>
            </a:r>
            <a:endParaRPr lang="en-US" altLang="ja-JP" sz="6000" b="1" dirty="0">
              <a:solidFill>
                <a:srgbClr val="FFC000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4B1E69E-AB8C-381E-2393-54108F5CC8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32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388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833912-AB81-F596-A60F-EF53F81C5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166BFFB-49EE-6FD9-622C-0392D3AD80BC}"/>
              </a:ext>
            </a:extLst>
          </p:cNvPr>
          <p:cNvSpPr/>
          <p:nvPr/>
        </p:nvSpPr>
        <p:spPr>
          <a:xfrm>
            <a:off x="2069401" y="4014835"/>
            <a:ext cx="11149965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ちゃんと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薬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を飲んでいるのに、、、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3BD26AE-DEB0-0A4E-42B0-3C01C5A0BA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33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460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6A0891-BB32-527E-F6B1-D3BD0DC3D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B9D4CAB-025A-D8A9-E7D3-DEC3D471AE32}"/>
              </a:ext>
            </a:extLst>
          </p:cNvPr>
          <p:cNvSpPr/>
          <p:nvPr/>
        </p:nvSpPr>
        <p:spPr>
          <a:xfrm>
            <a:off x="1740217" y="3393376"/>
            <a:ext cx="11149965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薬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を飲んで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数値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を下げても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C00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血管</a:t>
            </a: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は若返らない</a:t>
            </a:r>
            <a:endParaRPr lang="en-US" altLang="ja-JP" sz="600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D1EEFE2-0978-1E97-039D-09E3C4B4E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34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799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6C2E51-8268-D1BA-D092-FD3C90A04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3DA2823-4C2F-5291-4A7A-B374B70B0733}"/>
              </a:ext>
            </a:extLst>
          </p:cNvPr>
          <p:cNvSpPr/>
          <p:nvPr/>
        </p:nvSpPr>
        <p:spPr>
          <a:xfrm>
            <a:off x="2069401" y="4014835"/>
            <a:ext cx="11149965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なぜ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生活改善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は続かないのか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D43AC47-377F-788D-0DF5-D4419B16BC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35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768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BC5B15-0FAC-210D-1A7A-357EDE860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ADE0526-B7A4-CF46-8FB3-60D5214853BE}"/>
              </a:ext>
            </a:extLst>
          </p:cNvPr>
          <p:cNvSpPr/>
          <p:nvPr/>
        </p:nvSpPr>
        <p:spPr>
          <a:xfrm>
            <a:off x="3258075" y="163512"/>
            <a:ext cx="7883962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550"/>
              </a:lnSpc>
            </a:pPr>
            <a:r>
              <a:rPr lang="en-US" sz="3200" b="1" dirty="0" err="1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正しい健康アドバイスが続かない理由</a:t>
            </a:r>
            <a:r>
              <a:rPr lang="ja-JP" altLang="en-US" sz="32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＝</a:t>
            </a:r>
            <a:r>
              <a:rPr lang="en-US" altLang="ja-JP" sz="3200" b="1" dirty="0" err="1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負のループから抜け出せない構造</a:t>
            </a:r>
            <a:endParaRPr lang="en-US" sz="3200" dirty="0"/>
          </a:p>
        </p:txBody>
      </p:sp>
      <p:sp>
        <p:nvSpPr>
          <p:cNvPr id="19" name="スライド番号プレースホルダー 18">
            <a:extLst>
              <a:ext uri="{FF2B5EF4-FFF2-40B4-BE49-F238E27FC236}">
                <a16:creationId xmlns:a16="http://schemas.microsoft.com/office/drawing/2014/main" id="{BA260B07-C8BE-84A5-DE99-D75D42C37D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36</a:t>
            </a:fld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A4E3D755-8B11-DC6E-BEE0-5BA5300E0232}"/>
              </a:ext>
            </a:extLst>
          </p:cNvPr>
          <p:cNvSpPr/>
          <p:nvPr/>
        </p:nvSpPr>
        <p:spPr>
          <a:xfrm>
            <a:off x="4612700" y="2366084"/>
            <a:ext cx="615386" cy="58078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0049A574-306E-8614-49B7-3230A7F8ECEF}"/>
              </a:ext>
            </a:extLst>
          </p:cNvPr>
          <p:cNvSpPr/>
          <p:nvPr/>
        </p:nvSpPr>
        <p:spPr>
          <a:xfrm rot="16200000">
            <a:off x="2614936" y="4289645"/>
            <a:ext cx="615386" cy="58078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矢印: 右 30">
            <a:extLst>
              <a:ext uri="{FF2B5EF4-FFF2-40B4-BE49-F238E27FC236}">
                <a16:creationId xmlns:a16="http://schemas.microsoft.com/office/drawing/2014/main" id="{224CFE0A-9A82-DF36-8E06-E2777A2498AB}"/>
              </a:ext>
            </a:extLst>
          </p:cNvPr>
          <p:cNvSpPr/>
          <p:nvPr/>
        </p:nvSpPr>
        <p:spPr>
          <a:xfrm rot="5400000">
            <a:off x="11059260" y="4431637"/>
            <a:ext cx="615386" cy="58078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5EB9B89E-936A-5355-15F0-DBF1DB1EF18A}"/>
              </a:ext>
            </a:extLst>
          </p:cNvPr>
          <p:cNvGrpSpPr/>
          <p:nvPr/>
        </p:nvGrpSpPr>
        <p:grpSpPr>
          <a:xfrm>
            <a:off x="5964931" y="1541271"/>
            <a:ext cx="2383787" cy="2383787"/>
            <a:chOff x="1473390" y="6319850"/>
            <a:chExt cx="3548821" cy="3548821"/>
          </a:xfrm>
          <a:solidFill>
            <a:srgbClr val="9966FF"/>
          </a:solidFill>
        </p:grpSpPr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DBD5A102-CA5F-C809-A153-252A7938E7FD}"/>
                </a:ext>
              </a:extLst>
            </p:cNvPr>
            <p:cNvSpPr/>
            <p:nvPr/>
          </p:nvSpPr>
          <p:spPr>
            <a:xfrm>
              <a:off x="1473390" y="6319850"/>
              <a:ext cx="3548821" cy="354882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" name="Text 6">
              <a:extLst>
                <a:ext uri="{FF2B5EF4-FFF2-40B4-BE49-F238E27FC236}">
                  <a16:creationId xmlns:a16="http://schemas.microsoft.com/office/drawing/2014/main" id="{195F5C0C-A82B-6C64-CCD8-778B1F8C2C7C}"/>
                </a:ext>
              </a:extLst>
            </p:cNvPr>
            <p:cNvSpPr txBox="1"/>
            <p:nvPr/>
          </p:nvSpPr>
          <p:spPr>
            <a:xfrm>
              <a:off x="1597306" y="7760504"/>
              <a:ext cx="3229337" cy="667512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ja-JP" altLang="en-US" sz="6000" b="1" dirty="0">
                  <a:solidFill>
                    <a:schemeClr val="bg1"/>
                  </a:solidFill>
                  <a:latin typeface="Noto Sans JP" pitchFamily="34" charset="0"/>
                  <a:ea typeface="Noto Sans JP" pitchFamily="34" charset="-122"/>
                  <a:cs typeface="Noto Sans JP" pitchFamily="34" charset="-120"/>
                </a:rPr>
                <a:t>ストレス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155B3C9-49B7-8F41-A685-F116F1D21A83}"/>
              </a:ext>
            </a:extLst>
          </p:cNvPr>
          <p:cNvGrpSpPr/>
          <p:nvPr/>
        </p:nvGrpSpPr>
        <p:grpSpPr>
          <a:xfrm>
            <a:off x="1754800" y="5371584"/>
            <a:ext cx="2383787" cy="2383787"/>
            <a:chOff x="1473390" y="6319850"/>
            <a:chExt cx="3548821" cy="3548821"/>
          </a:xfrm>
          <a:solidFill>
            <a:srgbClr val="9966FF"/>
          </a:solidFill>
        </p:grpSpPr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2E45FE83-90CF-44B9-F145-D3D1C12D27D0}"/>
                </a:ext>
              </a:extLst>
            </p:cNvPr>
            <p:cNvSpPr/>
            <p:nvPr/>
          </p:nvSpPr>
          <p:spPr>
            <a:xfrm>
              <a:off x="1473390" y="6319850"/>
              <a:ext cx="3548821" cy="354882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9" name="Text 6">
              <a:extLst>
                <a:ext uri="{FF2B5EF4-FFF2-40B4-BE49-F238E27FC236}">
                  <a16:creationId xmlns:a16="http://schemas.microsoft.com/office/drawing/2014/main" id="{7E918541-7988-21C6-C86F-C3C69792FC76}"/>
                </a:ext>
              </a:extLst>
            </p:cNvPr>
            <p:cNvSpPr txBox="1"/>
            <p:nvPr/>
          </p:nvSpPr>
          <p:spPr>
            <a:xfrm>
              <a:off x="1597306" y="7760504"/>
              <a:ext cx="3229337" cy="667512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ja-JP" altLang="en-US" sz="6000" b="1" dirty="0">
                  <a:solidFill>
                    <a:schemeClr val="bg1"/>
                  </a:solidFill>
                  <a:latin typeface="Noto Sans JP" pitchFamily="34" charset="0"/>
                  <a:ea typeface="Noto Sans JP" pitchFamily="34" charset="-122"/>
                  <a:cs typeface="Noto Sans JP" pitchFamily="34" charset="-120"/>
                </a:rPr>
                <a:t>自己嫌悪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0B0F3E5-9E7A-D8EF-B004-7458A85E9652}"/>
              </a:ext>
            </a:extLst>
          </p:cNvPr>
          <p:cNvGrpSpPr/>
          <p:nvPr/>
        </p:nvGrpSpPr>
        <p:grpSpPr>
          <a:xfrm>
            <a:off x="5964931" y="5371584"/>
            <a:ext cx="2383787" cy="2383787"/>
            <a:chOff x="1473390" y="6319850"/>
            <a:chExt cx="3548821" cy="3548821"/>
          </a:xfrm>
          <a:solidFill>
            <a:srgbClr val="9966FF"/>
          </a:solidFill>
        </p:grpSpPr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74AFBE1E-20F7-2B3C-59B6-93B4D6A3C6D2}"/>
                </a:ext>
              </a:extLst>
            </p:cNvPr>
            <p:cNvSpPr/>
            <p:nvPr/>
          </p:nvSpPr>
          <p:spPr>
            <a:xfrm>
              <a:off x="1473390" y="6319850"/>
              <a:ext cx="3548821" cy="354882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2" name="Text 6">
              <a:extLst>
                <a:ext uri="{FF2B5EF4-FFF2-40B4-BE49-F238E27FC236}">
                  <a16:creationId xmlns:a16="http://schemas.microsoft.com/office/drawing/2014/main" id="{33650E6D-BEB2-4C76-98E5-34115339D871}"/>
                </a:ext>
              </a:extLst>
            </p:cNvPr>
            <p:cNvSpPr txBox="1"/>
            <p:nvPr/>
          </p:nvSpPr>
          <p:spPr>
            <a:xfrm>
              <a:off x="1597306" y="7760504"/>
              <a:ext cx="3229337" cy="667512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ja-JP" altLang="en-US" sz="6000" b="1" dirty="0">
                  <a:solidFill>
                    <a:schemeClr val="bg1"/>
                  </a:solidFill>
                  <a:latin typeface="Noto Sans JP" pitchFamily="34" charset="0"/>
                  <a:ea typeface="Noto Sans JP" pitchFamily="34" charset="-122"/>
                  <a:cs typeface="Noto Sans JP" pitchFamily="34" charset="-120"/>
                </a:rPr>
                <a:t>薬</a:t>
              </a:r>
              <a:endParaRPr lang="en-US" altLang="ja-JP" sz="6000" b="1" dirty="0">
                <a:solidFill>
                  <a:schemeClr val="bg1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466C5313-F3AD-8DDC-0537-F67DE1731BAF}"/>
              </a:ext>
            </a:extLst>
          </p:cNvPr>
          <p:cNvGrpSpPr/>
          <p:nvPr/>
        </p:nvGrpSpPr>
        <p:grpSpPr>
          <a:xfrm>
            <a:off x="10175061" y="5371584"/>
            <a:ext cx="2383787" cy="2383787"/>
            <a:chOff x="1473390" y="6319850"/>
            <a:chExt cx="3548821" cy="3548821"/>
          </a:xfrm>
          <a:solidFill>
            <a:srgbClr val="9966FF"/>
          </a:solidFill>
        </p:grpSpPr>
        <p:sp>
          <p:nvSpPr>
            <p:cNvPr id="14" name="楕円 13">
              <a:extLst>
                <a:ext uri="{FF2B5EF4-FFF2-40B4-BE49-F238E27FC236}">
                  <a16:creationId xmlns:a16="http://schemas.microsoft.com/office/drawing/2014/main" id="{405D48FD-7ADF-3B2C-9874-0B41007F65CD}"/>
                </a:ext>
              </a:extLst>
            </p:cNvPr>
            <p:cNvSpPr/>
            <p:nvPr/>
          </p:nvSpPr>
          <p:spPr>
            <a:xfrm>
              <a:off x="1473390" y="6319850"/>
              <a:ext cx="3548821" cy="354882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5" name="Text 6">
              <a:extLst>
                <a:ext uri="{FF2B5EF4-FFF2-40B4-BE49-F238E27FC236}">
                  <a16:creationId xmlns:a16="http://schemas.microsoft.com/office/drawing/2014/main" id="{62910DD6-867C-85E1-1389-802EDD4F1E4D}"/>
                </a:ext>
              </a:extLst>
            </p:cNvPr>
            <p:cNvSpPr txBox="1"/>
            <p:nvPr/>
          </p:nvSpPr>
          <p:spPr>
            <a:xfrm>
              <a:off x="1597306" y="7760504"/>
              <a:ext cx="3229337" cy="667512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ja-JP" altLang="en-US" sz="6000" b="1" dirty="0">
                  <a:solidFill>
                    <a:schemeClr val="bg1"/>
                  </a:solidFill>
                  <a:latin typeface="Noto Sans JP" pitchFamily="34" charset="0"/>
                  <a:ea typeface="Noto Sans JP" pitchFamily="34" charset="-122"/>
                </a:rPr>
                <a:t>数値悪化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AB9CE36-307C-9027-75AB-6DE740CDADB6}"/>
              </a:ext>
            </a:extLst>
          </p:cNvPr>
          <p:cNvGrpSpPr/>
          <p:nvPr/>
        </p:nvGrpSpPr>
        <p:grpSpPr>
          <a:xfrm>
            <a:off x="1754800" y="1541271"/>
            <a:ext cx="2383787" cy="2383787"/>
            <a:chOff x="1473390" y="6319850"/>
            <a:chExt cx="3548821" cy="3548821"/>
          </a:xfrm>
          <a:solidFill>
            <a:srgbClr val="FF0000"/>
          </a:solidFill>
        </p:grpSpPr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68416E22-DB12-362C-FDA7-8D1818AB94C9}"/>
                </a:ext>
              </a:extLst>
            </p:cNvPr>
            <p:cNvSpPr/>
            <p:nvPr/>
          </p:nvSpPr>
          <p:spPr>
            <a:xfrm>
              <a:off x="1473390" y="6319850"/>
              <a:ext cx="3548821" cy="354882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0" name="Text 6">
              <a:extLst>
                <a:ext uri="{FF2B5EF4-FFF2-40B4-BE49-F238E27FC236}">
                  <a16:creationId xmlns:a16="http://schemas.microsoft.com/office/drawing/2014/main" id="{B382F08E-EABB-BDAB-4EB9-DF990EBED704}"/>
                </a:ext>
              </a:extLst>
            </p:cNvPr>
            <p:cNvSpPr txBox="1"/>
            <p:nvPr/>
          </p:nvSpPr>
          <p:spPr>
            <a:xfrm>
              <a:off x="1597306" y="7760504"/>
              <a:ext cx="3229337" cy="667512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ja-JP" altLang="en-US" sz="6000" b="1" dirty="0">
                  <a:solidFill>
                    <a:schemeClr val="bg1"/>
                  </a:solidFill>
                  <a:latin typeface="Noto Sans JP" pitchFamily="34" charset="0"/>
                  <a:ea typeface="Noto Sans JP" pitchFamily="34" charset="-122"/>
                </a:rPr>
                <a:t>我慢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277EB2C0-87FC-F170-F522-FF00BD12CD7D}"/>
              </a:ext>
            </a:extLst>
          </p:cNvPr>
          <p:cNvGrpSpPr/>
          <p:nvPr/>
        </p:nvGrpSpPr>
        <p:grpSpPr>
          <a:xfrm>
            <a:off x="10175061" y="1541271"/>
            <a:ext cx="2383787" cy="2383787"/>
            <a:chOff x="1473390" y="6319850"/>
            <a:chExt cx="3548821" cy="3548821"/>
          </a:xfrm>
          <a:solidFill>
            <a:srgbClr val="9966FF"/>
          </a:solidFill>
        </p:grpSpPr>
        <p:sp>
          <p:nvSpPr>
            <p:cNvPr id="33" name="楕円 32">
              <a:extLst>
                <a:ext uri="{FF2B5EF4-FFF2-40B4-BE49-F238E27FC236}">
                  <a16:creationId xmlns:a16="http://schemas.microsoft.com/office/drawing/2014/main" id="{8CD51370-937B-2ACB-6D68-B673549D4268}"/>
                </a:ext>
              </a:extLst>
            </p:cNvPr>
            <p:cNvSpPr/>
            <p:nvPr/>
          </p:nvSpPr>
          <p:spPr>
            <a:xfrm>
              <a:off x="1473390" y="6319850"/>
              <a:ext cx="3548821" cy="354882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4" name="Text 6">
              <a:extLst>
                <a:ext uri="{FF2B5EF4-FFF2-40B4-BE49-F238E27FC236}">
                  <a16:creationId xmlns:a16="http://schemas.microsoft.com/office/drawing/2014/main" id="{32699809-4043-6EA7-E66D-E37F25714600}"/>
                </a:ext>
              </a:extLst>
            </p:cNvPr>
            <p:cNvSpPr txBox="1"/>
            <p:nvPr/>
          </p:nvSpPr>
          <p:spPr>
            <a:xfrm>
              <a:off x="1597306" y="7760504"/>
              <a:ext cx="3229337" cy="667512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ja-JP" altLang="en-US" sz="6000" b="1" dirty="0">
                  <a:solidFill>
                    <a:schemeClr val="bg1"/>
                  </a:solidFill>
                  <a:latin typeface="Noto Sans JP" pitchFamily="34" charset="0"/>
                  <a:ea typeface="Noto Sans JP" pitchFamily="34" charset="-122"/>
                  <a:cs typeface="Noto Sans JP" pitchFamily="34" charset="-120"/>
                </a:rPr>
                <a:t>自律神経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矢印: 右 34">
            <a:extLst>
              <a:ext uri="{FF2B5EF4-FFF2-40B4-BE49-F238E27FC236}">
                <a16:creationId xmlns:a16="http://schemas.microsoft.com/office/drawing/2014/main" id="{4953D969-84BE-B22E-0912-E3691EE512E8}"/>
              </a:ext>
            </a:extLst>
          </p:cNvPr>
          <p:cNvSpPr/>
          <p:nvPr/>
        </p:nvSpPr>
        <p:spPr>
          <a:xfrm>
            <a:off x="9085563" y="2307280"/>
            <a:ext cx="615386" cy="58078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684F2883-F1FA-03C0-2117-7EA8C1705D0F}"/>
              </a:ext>
            </a:extLst>
          </p:cNvPr>
          <p:cNvSpPr/>
          <p:nvPr/>
        </p:nvSpPr>
        <p:spPr>
          <a:xfrm flipH="1">
            <a:off x="4567816" y="6254209"/>
            <a:ext cx="615386" cy="58078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矢印: 右 37">
            <a:extLst>
              <a:ext uri="{FF2B5EF4-FFF2-40B4-BE49-F238E27FC236}">
                <a16:creationId xmlns:a16="http://schemas.microsoft.com/office/drawing/2014/main" id="{0B8A8A71-078F-F46C-9289-77202D5F6D4E}"/>
              </a:ext>
            </a:extLst>
          </p:cNvPr>
          <p:cNvSpPr/>
          <p:nvPr/>
        </p:nvSpPr>
        <p:spPr>
          <a:xfrm flipH="1">
            <a:off x="8980182" y="6406609"/>
            <a:ext cx="615386" cy="58078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909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AD22DB-F992-871A-132D-080B1A5FC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EF91A31-4D2F-1BBB-635C-B83E2A8EFFBE}"/>
              </a:ext>
            </a:extLst>
          </p:cNvPr>
          <p:cNvSpPr/>
          <p:nvPr/>
        </p:nvSpPr>
        <p:spPr>
          <a:xfrm>
            <a:off x="1740217" y="1881235"/>
            <a:ext cx="11149965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問題は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生活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ではなかった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en-US" altLang="ja-JP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×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薬の力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en-US" altLang="ja-JP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×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生活習慣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en-US" altLang="ja-JP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×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意志の力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8000" b="1" dirty="0">
                <a:solidFill>
                  <a:srgbClr val="C00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◎血管対応力</a:t>
            </a:r>
            <a:endParaRPr lang="en-US" sz="8000" b="1" dirty="0">
              <a:solidFill>
                <a:srgbClr val="C00000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1E45F75-E42F-A671-DF47-30618C5897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37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237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A65A81-4572-F6D9-0DE7-16C98F131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E105FE4-8B17-4E95-0522-0A9B543B8FE9}"/>
              </a:ext>
            </a:extLst>
          </p:cNvPr>
          <p:cNvSpPr/>
          <p:nvPr/>
        </p:nvSpPr>
        <p:spPr>
          <a:xfrm>
            <a:off x="1740217" y="3819763"/>
            <a:ext cx="11149965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土台</a:t>
            </a:r>
            <a:r>
              <a:rPr lang="ja-JP" altLang="en-US" sz="8000" b="1" dirty="0">
                <a:solidFill>
                  <a:srgbClr val="C00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（血管）</a:t>
            </a: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が変わらなければ</a:t>
            </a:r>
            <a:endParaRPr lang="en-US" altLang="ja-JP" sz="600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続かない</a:t>
            </a: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813F741-A43B-8CCB-9E6E-E1445D2AB4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38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95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1576" y="3243620"/>
            <a:ext cx="4647248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8000" b="1" dirty="0">
                <a:solidFill>
                  <a:srgbClr val="C00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血管対応力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の低下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回復力・調整力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の低下</a:t>
            </a:r>
            <a:endParaRPr lang="en-US" sz="6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88EF846-B7BC-28D4-D662-8C15A2C0A1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39</a:t>
            </a:fld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5F51FC06-F96C-B7FB-419F-19491E3CC8FF}"/>
              </a:ext>
            </a:extLst>
          </p:cNvPr>
          <p:cNvSpPr/>
          <p:nvPr/>
        </p:nvSpPr>
        <p:spPr>
          <a:xfrm rot="5400000">
            <a:off x="7007506" y="4278263"/>
            <a:ext cx="615386" cy="58078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7383CB22-7191-E72C-3419-91E2ABE519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4</a:t>
            </a:fld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87A71B10-5AB6-ADED-4FFA-1D1A53227996}"/>
              </a:ext>
            </a:extLst>
          </p:cNvPr>
          <p:cNvSpPr/>
          <p:nvPr/>
        </p:nvSpPr>
        <p:spPr>
          <a:xfrm>
            <a:off x="456962" y="687887"/>
            <a:ext cx="13716476" cy="568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00"/>
              </a:lnSpc>
              <a:buNone/>
            </a:pP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・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タバコ</a:t>
            </a: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は吸いたいけど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肺がん</a:t>
            </a: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にはなりたくない</a:t>
            </a:r>
            <a:endParaRPr lang="en-US" altLang="ja-JP" sz="385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l">
              <a:lnSpc>
                <a:spcPts val="7000"/>
              </a:lnSpc>
              <a:buNone/>
            </a:pP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・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お酒</a:t>
            </a: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は飲みたいけど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肝臓</a:t>
            </a: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の数値はキープしたい</a:t>
            </a:r>
            <a:endParaRPr lang="en-US" altLang="ja-JP" sz="385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l">
              <a:lnSpc>
                <a:spcPts val="7000"/>
              </a:lnSpc>
              <a:buNone/>
            </a:pP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・美味しいものをお腹いっぱい食べても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糖尿病</a:t>
            </a: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になりたくない</a:t>
            </a:r>
            <a:endParaRPr lang="en-US" altLang="ja-JP" sz="385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l">
              <a:lnSpc>
                <a:spcPts val="7000"/>
              </a:lnSpc>
              <a:buNone/>
            </a:pP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・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睡眠時間</a:t>
            </a: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は短いけど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長生き</a:t>
            </a: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したい</a:t>
            </a:r>
            <a:endParaRPr lang="en-US" altLang="ja-JP" sz="385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l">
              <a:lnSpc>
                <a:spcPts val="7000"/>
              </a:lnSpc>
              <a:buNone/>
            </a:pP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・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痩せたい</a:t>
            </a: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けどハードな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運動</a:t>
            </a: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はしたくない</a:t>
            </a:r>
            <a:endParaRPr lang="en-US" altLang="ja-JP" sz="385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>
              <a:lnSpc>
                <a:spcPts val="7000"/>
              </a:lnSpc>
            </a:pP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・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年齢</a:t>
            </a: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を重ねても、「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老けた</a:t>
            </a: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」とは言われたくない</a:t>
            </a:r>
            <a:endParaRPr lang="en-US" altLang="ja-JP" sz="385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>
              <a:lnSpc>
                <a:spcPts val="7000"/>
              </a:lnSpc>
            </a:pP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・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薬</a:t>
            </a: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は飲んでいるけど、これ以上は増やしたくない</a:t>
            </a:r>
            <a:endParaRPr lang="en-US" altLang="ja-JP" sz="385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>
              <a:lnSpc>
                <a:spcPts val="7000"/>
              </a:lnSpc>
            </a:pP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・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長生き</a:t>
            </a: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はしたいけど、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寝たきりや介護</a:t>
            </a: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が前提の老後は嫌だ</a:t>
            </a:r>
            <a:endParaRPr lang="en-US" altLang="ja-JP" sz="385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57472" y="2276022"/>
            <a:ext cx="6642092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問題は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生活習慣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そのものではない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食事、飲酒、喫煙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仕事、ストレス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睡眠不足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3BD239-7EF0-270C-7799-980FA201AB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40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33963" y="3824406"/>
            <a:ext cx="8362474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8000" b="1" dirty="0">
                <a:solidFill>
                  <a:srgbClr val="C00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血管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が日常の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負荷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を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処理できなくなったから</a:t>
            </a:r>
            <a:endParaRPr lang="en-US" sz="6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4E83AC6-A829-CAA9-D448-FAC76D6B5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41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98545" y="3596045"/>
            <a:ext cx="7433310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6000" b="1" dirty="0" err="1">
                <a:solidFill>
                  <a:srgbClr val="C00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血管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の処理能力を高めれば</a:t>
            </a: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負荷</a:t>
            </a:r>
            <a:r>
              <a:rPr lang="en-US" sz="6000" b="1" dirty="0" err="1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は吸収される</a:t>
            </a:r>
            <a:endParaRPr lang="en-US" sz="6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58FAF8D-9AB6-C873-4E92-E2B2F7EC8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42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C695CB-F1FB-925A-3EF5-4B84348EB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6DD5552-9CA6-7AB7-6ECA-93A59EF3849E}"/>
              </a:ext>
            </a:extLst>
          </p:cNvPr>
          <p:cNvSpPr/>
          <p:nvPr/>
        </p:nvSpPr>
        <p:spPr>
          <a:xfrm>
            <a:off x="1740098" y="3819763"/>
            <a:ext cx="11149965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6000" b="1" dirty="0" err="1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じゃあ、どうす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ればいいの</a:t>
            </a:r>
            <a:r>
              <a:rPr 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？</a:t>
            </a:r>
            <a:endParaRPr lang="en-US" sz="6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792DF77-24E7-CED1-1D89-DB970BE880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43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983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0797" y="809724"/>
            <a:ext cx="4647248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加藤式　血管革命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en-US" sz="6000" b="1" dirty="0" err="1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三位一体アプローチ</a:t>
            </a:r>
            <a:endParaRPr lang="en-US" sz="6000" dirty="0"/>
          </a:p>
        </p:txBody>
      </p:sp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B5AA5CA5-78FA-F2FD-859C-88F6C0D92F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44</a:t>
            </a:fld>
            <a:endParaRPr lang="ja-JP" altLang="en-US" dirty="0">
              <a:solidFill>
                <a:schemeClr val="bg1"/>
              </a:solidFill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E30EBC43-3F66-69B2-19A2-ADDE367CE0BF}"/>
              </a:ext>
            </a:extLst>
          </p:cNvPr>
          <p:cNvGrpSpPr/>
          <p:nvPr/>
        </p:nvGrpSpPr>
        <p:grpSpPr>
          <a:xfrm>
            <a:off x="5403745" y="3597204"/>
            <a:ext cx="3822672" cy="3822672"/>
            <a:chOff x="1473390" y="6319850"/>
            <a:chExt cx="3548821" cy="3548821"/>
          </a:xfrm>
          <a:solidFill>
            <a:srgbClr val="FFC000"/>
          </a:solidFill>
        </p:grpSpPr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D8DFD3E1-041C-F560-06F5-6EB9F253B984}"/>
                </a:ext>
              </a:extLst>
            </p:cNvPr>
            <p:cNvSpPr/>
            <p:nvPr/>
          </p:nvSpPr>
          <p:spPr>
            <a:xfrm>
              <a:off x="1473390" y="6319850"/>
              <a:ext cx="3548821" cy="354882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sp>
          <p:nvSpPr>
            <p:cNvPr id="18" name="Text 6">
              <a:extLst>
                <a:ext uri="{FF2B5EF4-FFF2-40B4-BE49-F238E27FC236}">
                  <a16:creationId xmlns:a16="http://schemas.microsoft.com/office/drawing/2014/main" id="{3DBEAAFD-B9C2-0E3A-2098-5787A6159981}"/>
                </a:ext>
              </a:extLst>
            </p:cNvPr>
            <p:cNvSpPr txBox="1"/>
            <p:nvPr/>
          </p:nvSpPr>
          <p:spPr>
            <a:xfrm>
              <a:off x="1597306" y="7760504"/>
              <a:ext cx="3229337" cy="667512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ja-JP" altLang="en-US" sz="6000" b="1" dirty="0">
                  <a:solidFill>
                    <a:schemeClr val="bg1"/>
                  </a:solidFill>
                  <a:latin typeface="Noto Sans JP" pitchFamily="34" charset="0"/>
                  <a:ea typeface="Noto Sans JP" pitchFamily="34" charset="-122"/>
                  <a:cs typeface="Noto Sans JP" pitchFamily="34" charset="-120"/>
                </a:rPr>
                <a:t>自律神経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8C63282-BDC2-35E5-EB37-A688E283936F}"/>
              </a:ext>
            </a:extLst>
          </p:cNvPr>
          <p:cNvGrpSpPr/>
          <p:nvPr/>
        </p:nvGrpSpPr>
        <p:grpSpPr>
          <a:xfrm>
            <a:off x="1168785" y="3685607"/>
            <a:ext cx="3822672" cy="3822672"/>
            <a:chOff x="1473390" y="6319850"/>
            <a:chExt cx="3548821" cy="3548821"/>
          </a:xfrm>
          <a:solidFill>
            <a:srgbClr val="FFC000"/>
          </a:solidFill>
        </p:grpSpPr>
        <p:sp>
          <p:nvSpPr>
            <p:cNvPr id="20" name="楕円 19">
              <a:extLst>
                <a:ext uri="{FF2B5EF4-FFF2-40B4-BE49-F238E27FC236}">
                  <a16:creationId xmlns:a16="http://schemas.microsoft.com/office/drawing/2014/main" id="{B66558C3-1F1F-4C4E-CB1E-3940CC58153C}"/>
                </a:ext>
              </a:extLst>
            </p:cNvPr>
            <p:cNvSpPr/>
            <p:nvPr/>
          </p:nvSpPr>
          <p:spPr>
            <a:xfrm>
              <a:off x="1473390" y="6319850"/>
              <a:ext cx="3548821" cy="354882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1" name="Text 6">
              <a:extLst>
                <a:ext uri="{FF2B5EF4-FFF2-40B4-BE49-F238E27FC236}">
                  <a16:creationId xmlns:a16="http://schemas.microsoft.com/office/drawing/2014/main" id="{EBBC2034-7D37-DE0E-78D1-DE3B4288EA21}"/>
                </a:ext>
              </a:extLst>
            </p:cNvPr>
            <p:cNvSpPr txBox="1"/>
            <p:nvPr/>
          </p:nvSpPr>
          <p:spPr>
            <a:xfrm>
              <a:off x="1597306" y="7760504"/>
              <a:ext cx="3229337" cy="667512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ja-JP" altLang="en-US" sz="6000" b="1" dirty="0">
                  <a:solidFill>
                    <a:schemeClr val="bg1"/>
                  </a:solidFill>
                  <a:latin typeface="Noto Sans JP" pitchFamily="34" charset="0"/>
                  <a:ea typeface="Noto Sans JP" pitchFamily="34" charset="-122"/>
                  <a:cs typeface="Noto Sans JP" pitchFamily="34" charset="-120"/>
                </a:rPr>
                <a:t>血流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4BA78781-D93B-696F-041E-F535DA3B88BD}"/>
              </a:ext>
            </a:extLst>
          </p:cNvPr>
          <p:cNvGrpSpPr/>
          <p:nvPr/>
        </p:nvGrpSpPr>
        <p:grpSpPr>
          <a:xfrm>
            <a:off x="9724955" y="3518618"/>
            <a:ext cx="3822672" cy="3822672"/>
            <a:chOff x="1473390" y="6319850"/>
            <a:chExt cx="3548821" cy="3548821"/>
          </a:xfrm>
          <a:solidFill>
            <a:srgbClr val="FFC000"/>
          </a:solidFill>
        </p:grpSpPr>
        <p:sp>
          <p:nvSpPr>
            <p:cNvPr id="23" name="楕円 22">
              <a:extLst>
                <a:ext uri="{FF2B5EF4-FFF2-40B4-BE49-F238E27FC236}">
                  <a16:creationId xmlns:a16="http://schemas.microsoft.com/office/drawing/2014/main" id="{CA4120A8-E633-630E-3CE5-B4DAC3A611A9}"/>
                </a:ext>
              </a:extLst>
            </p:cNvPr>
            <p:cNvSpPr/>
            <p:nvPr/>
          </p:nvSpPr>
          <p:spPr>
            <a:xfrm>
              <a:off x="1473390" y="6319850"/>
              <a:ext cx="3548821" cy="354882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sp>
          <p:nvSpPr>
            <p:cNvPr id="24" name="Text 6">
              <a:extLst>
                <a:ext uri="{FF2B5EF4-FFF2-40B4-BE49-F238E27FC236}">
                  <a16:creationId xmlns:a16="http://schemas.microsoft.com/office/drawing/2014/main" id="{B5DCAB9C-D210-B3EC-445D-5FBCED78A26A}"/>
                </a:ext>
              </a:extLst>
            </p:cNvPr>
            <p:cNvSpPr txBox="1"/>
            <p:nvPr/>
          </p:nvSpPr>
          <p:spPr>
            <a:xfrm>
              <a:off x="1597306" y="7760504"/>
              <a:ext cx="3229337" cy="667512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ja-JP" altLang="en-US" sz="6000" b="1" dirty="0">
                  <a:solidFill>
                    <a:schemeClr val="bg1"/>
                  </a:solidFill>
                  <a:latin typeface="Noto Sans JP" pitchFamily="34" charset="0"/>
                  <a:ea typeface="Noto Sans JP" pitchFamily="34" charset="-122"/>
                  <a:cs typeface="Noto Sans JP" pitchFamily="34" charset="-120"/>
                </a:rPr>
                <a:t>腸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534424" y="1043582"/>
            <a:ext cx="9561552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三位一体を</a:t>
            </a:r>
            <a:r>
              <a:rPr lang="en-US" altLang="ja-JP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30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年扱ってきた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統合知</a:t>
            </a:r>
            <a:endParaRPr lang="en-US" altLang="ja-JP" sz="6000" b="1" dirty="0">
              <a:solidFill>
                <a:srgbClr val="FFC000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◎薬学研究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◎製薬現場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◎東洋医学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◎臨床指導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１万人以上の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実践データ</a:t>
            </a:r>
            <a:endParaRPr lang="en-US" altLang="ja-JP" sz="6000" b="1" dirty="0">
              <a:solidFill>
                <a:srgbClr val="FFC000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4EF5D1B-3668-DC6C-569B-F1B42BDADA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45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59881" y="3824407"/>
            <a:ext cx="5110401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気づかないうちに起きていること</a:t>
            </a:r>
            <a:endParaRPr lang="en-US" sz="6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945CF73-F73B-83EC-5DF3-0A18033FFE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46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1BFD38-C713-AF0B-0021-DF1167C95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D20B535-5A2C-82B9-2C59-9385CDF6D1C8}"/>
              </a:ext>
            </a:extLst>
          </p:cNvPr>
          <p:cNvSpPr/>
          <p:nvPr/>
        </p:nvSpPr>
        <p:spPr>
          <a:xfrm>
            <a:off x="4857417" y="2556439"/>
            <a:ext cx="5110401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数値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は正常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でも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回復が遅い</a:t>
            </a:r>
            <a:endParaRPr lang="en-US" altLang="ja-JP" sz="6000" b="1" dirty="0">
              <a:solidFill>
                <a:srgbClr val="FFC000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疲れ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がとれない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薬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に頼る</a:t>
            </a: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2CFA39B-2A89-167F-C939-22D8CEAFC3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47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826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F453F6-CC0D-5B0B-4F22-126BACF10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21F48B6-099F-61C3-D0A2-F00F64E6413E}"/>
              </a:ext>
            </a:extLst>
          </p:cNvPr>
          <p:cNvSpPr/>
          <p:nvPr/>
        </p:nvSpPr>
        <p:spPr>
          <a:xfrm>
            <a:off x="4759881" y="3824407"/>
            <a:ext cx="5110401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この状態が続くと</a:t>
            </a:r>
            <a:endParaRPr lang="en-US" sz="6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8232A2E-D8BC-DDD6-6057-B259F8A486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48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449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55419-61FD-B789-7FE5-1518FB8A0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46440F2-5A55-69A2-CB0A-944BB31680DC}"/>
              </a:ext>
            </a:extLst>
          </p:cNvPr>
          <p:cNvSpPr/>
          <p:nvPr/>
        </p:nvSpPr>
        <p:spPr>
          <a:xfrm>
            <a:off x="4857417" y="2266045"/>
            <a:ext cx="5110401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薬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が増える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行動半径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が狭くなる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「無理しない」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が口癖に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楽しみを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先送り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する人生</a:t>
            </a: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614BFAC-E93F-27A4-357B-28B071E2BC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49</a:t>
            </a:fld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40A6971-502E-8CC6-AB00-0942E2346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薬が増える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行動半径が狭くなる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「無理しない」が口癖になる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楽しみを先送りする人生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26C05EE-DE1D-193C-59E1-580BC80F8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薬が増える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行動半径が狭くなる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「無理しない」が口癖になる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楽しみを先送りする人生</a:t>
            </a:r>
          </a:p>
        </p:txBody>
      </p:sp>
    </p:spTree>
    <p:extLst>
      <p:ext uri="{BB962C8B-B14F-4D97-AF65-F5344CB8AC3E}">
        <p14:creationId xmlns:p14="http://schemas.microsoft.com/office/powerpoint/2010/main" val="372762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4983" y="3824406"/>
            <a:ext cx="5380315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さらに</a:t>
            </a:r>
            <a:endParaRPr lang="en-US" sz="6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AA902D-CB7D-6A66-A2A8-A6E44E1FEC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5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7573E8-5A5F-F1EF-3D81-8D0855B5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BFDB211-F147-6F68-0B78-A7BD88F50E5F}"/>
              </a:ext>
            </a:extLst>
          </p:cNvPr>
          <p:cNvSpPr/>
          <p:nvPr/>
        </p:nvSpPr>
        <p:spPr>
          <a:xfrm>
            <a:off x="4759881" y="3824407"/>
            <a:ext cx="5110401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失われる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のは、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健康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だけではない</a:t>
            </a:r>
            <a:endParaRPr lang="en-US" sz="6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730A588-40B4-B5D9-30C1-17A56D00A7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50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7112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86FFC0-841D-B0D8-31A8-E96151EAD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4F88834F-8118-B919-C8E2-B61C787C3E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51</a:t>
            </a:fld>
            <a:endParaRPr lang="ja-JP" altLang="en-US" dirty="0">
              <a:solidFill>
                <a:schemeClr val="bg1"/>
              </a:solidFill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0F0C7D87-250F-CAD4-2407-B1483EC6686A}"/>
              </a:ext>
            </a:extLst>
          </p:cNvPr>
          <p:cNvGrpSpPr/>
          <p:nvPr/>
        </p:nvGrpSpPr>
        <p:grpSpPr>
          <a:xfrm>
            <a:off x="5403864" y="2203464"/>
            <a:ext cx="3822672" cy="3822672"/>
            <a:chOff x="1473390" y="6319850"/>
            <a:chExt cx="3548821" cy="3548821"/>
          </a:xfrm>
          <a:solidFill>
            <a:srgbClr val="9966FF"/>
          </a:solidFill>
        </p:grpSpPr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D4C3D748-5DE2-53F9-709F-47B7A4965D5D}"/>
                </a:ext>
              </a:extLst>
            </p:cNvPr>
            <p:cNvSpPr/>
            <p:nvPr/>
          </p:nvSpPr>
          <p:spPr>
            <a:xfrm>
              <a:off x="1473390" y="6319850"/>
              <a:ext cx="3548821" cy="354882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sp>
          <p:nvSpPr>
            <p:cNvPr id="18" name="Text 6">
              <a:extLst>
                <a:ext uri="{FF2B5EF4-FFF2-40B4-BE49-F238E27FC236}">
                  <a16:creationId xmlns:a16="http://schemas.microsoft.com/office/drawing/2014/main" id="{E48518FB-6BF1-F99F-7127-6756ED41B727}"/>
                </a:ext>
              </a:extLst>
            </p:cNvPr>
            <p:cNvSpPr txBox="1"/>
            <p:nvPr/>
          </p:nvSpPr>
          <p:spPr>
            <a:xfrm>
              <a:off x="1597306" y="7760504"/>
              <a:ext cx="3229337" cy="667512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ja-JP" altLang="en-US" sz="6000" b="1" dirty="0">
                  <a:solidFill>
                    <a:schemeClr val="bg1"/>
                  </a:solidFill>
                  <a:latin typeface="Noto Sans JP" pitchFamily="34" charset="0"/>
                  <a:ea typeface="Noto Sans JP" pitchFamily="34" charset="-122"/>
                  <a:cs typeface="Noto Sans JP" pitchFamily="34" charset="-120"/>
                </a:rPr>
                <a:t>選択肢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FEA6FE38-8860-3FC7-9C9A-0D561812760E}"/>
              </a:ext>
            </a:extLst>
          </p:cNvPr>
          <p:cNvGrpSpPr/>
          <p:nvPr/>
        </p:nvGrpSpPr>
        <p:grpSpPr>
          <a:xfrm>
            <a:off x="1168904" y="2291867"/>
            <a:ext cx="3822672" cy="3822672"/>
            <a:chOff x="1473390" y="6319850"/>
            <a:chExt cx="3548821" cy="3548821"/>
          </a:xfrm>
          <a:solidFill>
            <a:srgbClr val="9966FF"/>
          </a:solidFill>
        </p:grpSpPr>
        <p:sp>
          <p:nvSpPr>
            <p:cNvPr id="20" name="楕円 19">
              <a:extLst>
                <a:ext uri="{FF2B5EF4-FFF2-40B4-BE49-F238E27FC236}">
                  <a16:creationId xmlns:a16="http://schemas.microsoft.com/office/drawing/2014/main" id="{49B04F82-0581-3229-8821-6B1048FC9718}"/>
                </a:ext>
              </a:extLst>
            </p:cNvPr>
            <p:cNvSpPr/>
            <p:nvPr/>
          </p:nvSpPr>
          <p:spPr>
            <a:xfrm>
              <a:off x="1473390" y="6319850"/>
              <a:ext cx="3548821" cy="354882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1" name="Text 6">
              <a:extLst>
                <a:ext uri="{FF2B5EF4-FFF2-40B4-BE49-F238E27FC236}">
                  <a16:creationId xmlns:a16="http://schemas.microsoft.com/office/drawing/2014/main" id="{9046E3BC-ABAB-0641-DA2D-524DDA43550C}"/>
                </a:ext>
              </a:extLst>
            </p:cNvPr>
            <p:cNvSpPr txBox="1"/>
            <p:nvPr/>
          </p:nvSpPr>
          <p:spPr>
            <a:xfrm>
              <a:off x="1597306" y="7760504"/>
              <a:ext cx="3229337" cy="667512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ja-JP" altLang="en-US" sz="6000" b="1" dirty="0">
                  <a:solidFill>
                    <a:schemeClr val="bg1"/>
                  </a:solidFill>
                  <a:latin typeface="Noto Sans JP" pitchFamily="34" charset="0"/>
                  <a:ea typeface="Noto Sans JP" pitchFamily="34" charset="-122"/>
                  <a:cs typeface="Noto Sans JP" pitchFamily="34" charset="-120"/>
                </a:rPr>
                <a:t>自由度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EDA9A3A6-93CA-11D8-11D4-8BAA4E241E6A}"/>
              </a:ext>
            </a:extLst>
          </p:cNvPr>
          <p:cNvGrpSpPr/>
          <p:nvPr/>
        </p:nvGrpSpPr>
        <p:grpSpPr>
          <a:xfrm>
            <a:off x="9725074" y="2124878"/>
            <a:ext cx="3822672" cy="3822672"/>
            <a:chOff x="1473390" y="6319850"/>
            <a:chExt cx="3548821" cy="3548821"/>
          </a:xfrm>
          <a:solidFill>
            <a:srgbClr val="9966FF"/>
          </a:solidFill>
        </p:grpSpPr>
        <p:sp>
          <p:nvSpPr>
            <p:cNvPr id="23" name="楕円 22">
              <a:extLst>
                <a:ext uri="{FF2B5EF4-FFF2-40B4-BE49-F238E27FC236}">
                  <a16:creationId xmlns:a16="http://schemas.microsoft.com/office/drawing/2014/main" id="{22128DFE-EDDE-72C3-BD0B-80B586CFD85D}"/>
                </a:ext>
              </a:extLst>
            </p:cNvPr>
            <p:cNvSpPr/>
            <p:nvPr/>
          </p:nvSpPr>
          <p:spPr>
            <a:xfrm>
              <a:off x="1473390" y="6319850"/>
              <a:ext cx="3548821" cy="354882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sp>
          <p:nvSpPr>
            <p:cNvPr id="24" name="Text 6">
              <a:extLst>
                <a:ext uri="{FF2B5EF4-FFF2-40B4-BE49-F238E27FC236}">
                  <a16:creationId xmlns:a16="http://schemas.microsoft.com/office/drawing/2014/main" id="{87372FD2-EAC9-990B-553B-D9C53BE372C2}"/>
                </a:ext>
              </a:extLst>
            </p:cNvPr>
            <p:cNvSpPr txBox="1"/>
            <p:nvPr/>
          </p:nvSpPr>
          <p:spPr>
            <a:xfrm>
              <a:off x="1597306" y="7760504"/>
              <a:ext cx="3229337" cy="667512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ja-JP" altLang="en-US" sz="6000" b="1" dirty="0">
                  <a:solidFill>
                    <a:schemeClr val="bg1"/>
                  </a:solidFill>
                  <a:latin typeface="Noto Sans JP" pitchFamily="34" charset="0"/>
                  <a:ea typeface="Noto Sans JP" pitchFamily="34" charset="-122"/>
                  <a:cs typeface="Noto Sans JP" pitchFamily="34" charset="-120"/>
                </a:rPr>
                <a:t>主導権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 0">
            <a:extLst>
              <a:ext uri="{FF2B5EF4-FFF2-40B4-BE49-F238E27FC236}">
                <a16:creationId xmlns:a16="http://schemas.microsoft.com/office/drawing/2014/main" id="{3F6ADE9C-D4BE-951F-27E0-6D44F497CC47}"/>
              </a:ext>
            </a:extLst>
          </p:cNvPr>
          <p:cNvSpPr/>
          <p:nvPr/>
        </p:nvSpPr>
        <p:spPr>
          <a:xfrm>
            <a:off x="1168904" y="740042"/>
            <a:ext cx="5110401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人生の</a:t>
            </a:r>
            <a:endParaRPr lang="en-US" sz="600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28B5AB74-7706-ACB7-7C70-A23ADB712B2D}"/>
              </a:ext>
            </a:extLst>
          </p:cNvPr>
          <p:cNvSpPr/>
          <p:nvPr/>
        </p:nvSpPr>
        <p:spPr>
          <a:xfrm>
            <a:off x="8685272" y="6906768"/>
            <a:ext cx="5110401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が失われる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26552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F93265-542A-5E9D-3F24-01693DC3B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39B833D-BBFD-CE14-70E9-4A070F92A8EF}"/>
              </a:ext>
            </a:extLst>
          </p:cNvPr>
          <p:cNvSpPr/>
          <p:nvPr/>
        </p:nvSpPr>
        <p:spPr>
          <a:xfrm>
            <a:off x="0" y="1881235"/>
            <a:ext cx="14630399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問題は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生活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ではなかった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en-US" altLang="ja-JP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×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薬の力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en-US" altLang="ja-JP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×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生活習慣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en-US" altLang="ja-JP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×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意志の力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8000" b="1" dirty="0">
                <a:solidFill>
                  <a:srgbClr val="C00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◎血管対応力</a:t>
            </a:r>
            <a:endParaRPr lang="en-US" sz="8000" b="1" dirty="0">
              <a:solidFill>
                <a:srgbClr val="C00000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32196C7-2C23-CDAF-775B-B5ABD47B36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52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819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313D5A-C14B-E18A-B492-4D21F493B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7415B86-7FC1-C7A5-EC06-F1CAC4679002}"/>
              </a:ext>
            </a:extLst>
          </p:cNvPr>
          <p:cNvSpPr/>
          <p:nvPr/>
        </p:nvSpPr>
        <p:spPr>
          <a:xfrm>
            <a:off x="0" y="1882800"/>
            <a:ext cx="14348754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これまでの選択肢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・医療（薬）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・自己管理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・対症ケア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0BFDA87-ABF2-2759-558D-926125AF14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53</a:t>
            </a:fld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FC5AEBAF-B00A-6F3A-1536-9DD8CD33E0F0}"/>
              </a:ext>
            </a:extLst>
          </p:cNvPr>
          <p:cNvSpPr/>
          <p:nvPr/>
        </p:nvSpPr>
        <p:spPr>
          <a:xfrm>
            <a:off x="1363432" y="7254034"/>
            <a:ext cx="5110401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50"/>
              </a:lnSpc>
            </a:pPr>
            <a:r>
              <a:rPr lang="ja-JP" altLang="en-US" sz="4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どれも必要、でも</a:t>
            </a:r>
            <a:r>
              <a:rPr lang="ja-JP" altLang="en-US" sz="4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「土台」</a:t>
            </a:r>
            <a:r>
              <a:rPr lang="ja-JP" altLang="en-US" sz="4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を変える設計ではない。</a:t>
            </a:r>
            <a:endParaRPr lang="en-US" altLang="ja-JP" sz="4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>
              <a:lnSpc>
                <a:spcPts val="4550"/>
              </a:lnSpc>
              <a:buNone/>
            </a:pPr>
            <a:endParaRPr lang="en-US" sz="4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1488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A25EF9-8638-64D3-BECB-FF9906D91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55BEB1E-0EB2-AA16-4C22-FDE3D367A635}"/>
              </a:ext>
            </a:extLst>
          </p:cNvPr>
          <p:cNvSpPr/>
          <p:nvPr/>
        </p:nvSpPr>
        <p:spPr>
          <a:xfrm>
            <a:off x="0" y="1881235"/>
            <a:ext cx="14630399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これからの選択肢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en-US" altLang="ja-JP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×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薬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と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数値管理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を続ける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en-US" altLang="ja-JP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×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自己流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で頑張る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◎</a:t>
            </a:r>
            <a:r>
              <a:rPr lang="ja-JP" altLang="en-US" sz="6000" b="1" dirty="0">
                <a:solidFill>
                  <a:srgbClr val="C00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血管</a:t>
            </a: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の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土台</a:t>
            </a: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から変える</a:t>
            </a:r>
            <a:endParaRPr lang="en-US" sz="600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920AF8A-712E-C208-2C9E-D434451E4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54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235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3E62F1-67D9-0227-3A4F-1C11C30A8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F6776FE-0FD4-9F14-D92D-08578FFBE9DD}"/>
              </a:ext>
            </a:extLst>
          </p:cNvPr>
          <p:cNvSpPr/>
          <p:nvPr/>
        </p:nvSpPr>
        <p:spPr>
          <a:xfrm>
            <a:off x="0" y="2485644"/>
            <a:ext cx="14630399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健康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への投資は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最も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回収率が高い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自己投資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0A568EE-081E-11D1-8AC9-ACAB1B041B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55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748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AA29F8-4BC5-BEA3-3753-2447D7FB3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5C200DA2-066B-8CE8-7C88-403EA9E0BB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56</a:t>
            </a:fld>
            <a:endParaRPr lang="ja-JP" altLang="en-US" dirty="0">
              <a:solidFill>
                <a:schemeClr val="bg1"/>
              </a:solidFill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98F53D17-B0D6-032E-BD53-FF68D228BA7D}"/>
              </a:ext>
            </a:extLst>
          </p:cNvPr>
          <p:cNvGrpSpPr/>
          <p:nvPr/>
        </p:nvGrpSpPr>
        <p:grpSpPr>
          <a:xfrm>
            <a:off x="5403864" y="2203464"/>
            <a:ext cx="3822672" cy="3822672"/>
            <a:chOff x="1473390" y="6319850"/>
            <a:chExt cx="3548821" cy="3548821"/>
          </a:xfrm>
          <a:solidFill>
            <a:srgbClr val="FFC000"/>
          </a:solidFill>
        </p:grpSpPr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846C339D-C6AE-1F85-7A5C-7C5C1C03F021}"/>
                </a:ext>
              </a:extLst>
            </p:cNvPr>
            <p:cNvSpPr/>
            <p:nvPr/>
          </p:nvSpPr>
          <p:spPr>
            <a:xfrm>
              <a:off x="1473390" y="6319850"/>
              <a:ext cx="3548821" cy="354882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sp>
          <p:nvSpPr>
            <p:cNvPr id="18" name="Text 6">
              <a:extLst>
                <a:ext uri="{FF2B5EF4-FFF2-40B4-BE49-F238E27FC236}">
                  <a16:creationId xmlns:a16="http://schemas.microsoft.com/office/drawing/2014/main" id="{FCBBD200-8353-EA4E-23A5-8AB9A03E84C2}"/>
                </a:ext>
              </a:extLst>
            </p:cNvPr>
            <p:cNvSpPr txBox="1"/>
            <p:nvPr/>
          </p:nvSpPr>
          <p:spPr>
            <a:xfrm>
              <a:off x="1597306" y="7760504"/>
              <a:ext cx="3229337" cy="667512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ja-JP" altLang="en-US" sz="6000" b="1" dirty="0">
                  <a:solidFill>
                    <a:schemeClr val="bg1"/>
                  </a:solidFill>
                  <a:latin typeface="Noto Sans JP" pitchFamily="34" charset="0"/>
                  <a:ea typeface="Noto Sans JP" pitchFamily="34" charset="-122"/>
                  <a:cs typeface="Noto Sans JP" pitchFamily="34" charset="-120"/>
                </a:rPr>
                <a:t>選択肢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B80854C-C53A-9446-767A-936268005ED1}"/>
              </a:ext>
            </a:extLst>
          </p:cNvPr>
          <p:cNvGrpSpPr/>
          <p:nvPr/>
        </p:nvGrpSpPr>
        <p:grpSpPr>
          <a:xfrm>
            <a:off x="1168904" y="2291867"/>
            <a:ext cx="3822672" cy="3822672"/>
            <a:chOff x="1473390" y="6319850"/>
            <a:chExt cx="3548821" cy="3548821"/>
          </a:xfrm>
          <a:solidFill>
            <a:srgbClr val="FFC000"/>
          </a:solidFill>
        </p:grpSpPr>
        <p:sp>
          <p:nvSpPr>
            <p:cNvPr id="20" name="楕円 19">
              <a:extLst>
                <a:ext uri="{FF2B5EF4-FFF2-40B4-BE49-F238E27FC236}">
                  <a16:creationId xmlns:a16="http://schemas.microsoft.com/office/drawing/2014/main" id="{AFD80FC4-6741-70DC-8813-A0FD02682417}"/>
                </a:ext>
              </a:extLst>
            </p:cNvPr>
            <p:cNvSpPr/>
            <p:nvPr/>
          </p:nvSpPr>
          <p:spPr>
            <a:xfrm>
              <a:off x="1473390" y="6319850"/>
              <a:ext cx="3548821" cy="354882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1" name="Text 6">
              <a:extLst>
                <a:ext uri="{FF2B5EF4-FFF2-40B4-BE49-F238E27FC236}">
                  <a16:creationId xmlns:a16="http://schemas.microsoft.com/office/drawing/2014/main" id="{22E88D25-4788-2941-B174-54CA7FA21A0C}"/>
                </a:ext>
              </a:extLst>
            </p:cNvPr>
            <p:cNvSpPr txBox="1"/>
            <p:nvPr/>
          </p:nvSpPr>
          <p:spPr>
            <a:xfrm>
              <a:off x="1597306" y="7760504"/>
              <a:ext cx="3229337" cy="667512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ja-JP" altLang="en-US" sz="6000" b="1" dirty="0">
                  <a:solidFill>
                    <a:schemeClr val="bg1"/>
                  </a:solidFill>
                  <a:latin typeface="Noto Sans JP" pitchFamily="34" charset="0"/>
                  <a:ea typeface="Noto Sans JP" pitchFamily="34" charset="-122"/>
                  <a:cs typeface="Noto Sans JP" pitchFamily="34" charset="-120"/>
                </a:rPr>
                <a:t>自由度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48B06C75-E97F-FACC-BA57-D50C051F411D}"/>
              </a:ext>
            </a:extLst>
          </p:cNvPr>
          <p:cNvGrpSpPr/>
          <p:nvPr/>
        </p:nvGrpSpPr>
        <p:grpSpPr>
          <a:xfrm>
            <a:off x="9725074" y="2124878"/>
            <a:ext cx="3822672" cy="3822672"/>
            <a:chOff x="1473390" y="6319850"/>
            <a:chExt cx="3548821" cy="3548821"/>
          </a:xfrm>
          <a:solidFill>
            <a:srgbClr val="FFC000"/>
          </a:solidFill>
        </p:grpSpPr>
        <p:sp>
          <p:nvSpPr>
            <p:cNvPr id="23" name="楕円 22">
              <a:extLst>
                <a:ext uri="{FF2B5EF4-FFF2-40B4-BE49-F238E27FC236}">
                  <a16:creationId xmlns:a16="http://schemas.microsoft.com/office/drawing/2014/main" id="{CE468F30-941F-EA9B-6ADC-E47A98663628}"/>
                </a:ext>
              </a:extLst>
            </p:cNvPr>
            <p:cNvSpPr/>
            <p:nvPr/>
          </p:nvSpPr>
          <p:spPr>
            <a:xfrm>
              <a:off x="1473390" y="6319850"/>
              <a:ext cx="3548821" cy="354882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sp>
          <p:nvSpPr>
            <p:cNvPr id="24" name="Text 6">
              <a:extLst>
                <a:ext uri="{FF2B5EF4-FFF2-40B4-BE49-F238E27FC236}">
                  <a16:creationId xmlns:a16="http://schemas.microsoft.com/office/drawing/2014/main" id="{5FD1D71A-3151-7F9C-542E-A83F15ECFE25}"/>
                </a:ext>
              </a:extLst>
            </p:cNvPr>
            <p:cNvSpPr txBox="1"/>
            <p:nvPr/>
          </p:nvSpPr>
          <p:spPr>
            <a:xfrm>
              <a:off x="1597306" y="7760504"/>
              <a:ext cx="3229337" cy="667512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ja-JP" altLang="en-US" sz="6000" b="1" dirty="0">
                  <a:solidFill>
                    <a:schemeClr val="bg1"/>
                  </a:solidFill>
                  <a:latin typeface="Noto Sans JP" pitchFamily="34" charset="0"/>
                  <a:ea typeface="Noto Sans JP" pitchFamily="34" charset="-122"/>
                  <a:cs typeface="Noto Sans JP" pitchFamily="34" charset="-120"/>
                </a:rPr>
                <a:t>主導権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 0">
            <a:extLst>
              <a:ext uri="{FF2B5EF4-FFF2-40B4-BE49-F238E27FC236}">
                <a16:creationId xmlns:a16="http://schemas.microsoft.com/office/drawing/2014/main" id="{89D466CF-4C2C-DD51-4328-77E2726E894C}"/>
              </a:ext>
            </a:extLst>
          </p:cNvPr>
          <p:cNvSpPr/>
          <p:nvPr/>
        </p:nvSpPr>
        <p:spPr>
          <a:xfrm>
            <a:off x="1168904" y="740042"/>
            <a:ext cx="5110401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人生の</a:t>
            </a:r>
            <a:endParaRPr lang="en-US" sz="600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86ECE6C7-39F0-1C14-A69D-1F680D9A1076}"/>
              </a:ext>
            </a:extLst>
          </p:cNvPr>
          <p:cNvSpPr/>
          <p:nvPr/>
        </p:nvSpPr>
        <p:spPr>
          <a:xfrm>
            <a:off x="8685272" y="6906768"/>
            <a:ext cx="5110401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を高める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82030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74A17-832B-AA63-6C2C-53BF77851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0DEC6D8-8CA2-0DDE-3D88-21B6CC403D3E}"/>
              </a:ext>
            </a:extLst>
          </p:cNvPr>
          <p:cNvSpPr/>
          <p:nvPr/>
        </p:nvSpPr>
        <p:spPr>
          <a:xfrm>
            <a:off x="4759999" y="3970711"/>
            <a:ext cx="5110401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本気で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結果を出す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人は一人でやらない</a:t>
            </a:r>
            <a:endParaRPr lang="en-US" sz="6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EBD0958-D61E-136E-D87E-26F108EAE5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57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139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10AEAF-5C54-E5E5-1DB5-6AFD76937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DECBF79-752D-1F4D-17F0-479824DED568}"/>
              </a:ext>
            </a:extLst>
          </p:cNvPr>
          <p:cNvSpPr/>
          <p:nvPr/>
        </p:nvSpPr>
        <p:spPr>
          <a:xfrm>
            <a:off x="4759999" y="3044119"/>
            <a:ext cx="5110401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トップアスリート　ｘ　コーチ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経営者　ｘ　参謀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8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健康</a:t>
            </a:r>
            <a:r>
              <a:rPr lang="ja-JP" altLang="en-US" sz="8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　ｘ　</a:t>
            </a:r>
            <a:r>
              <a:rPr lang="ja-JP" altLang="en-US" sz="8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伴走者</a:t>
            </a:r>
            <a:endParaRPr lang="en-US" altLang="ja-JP" sz="8000" b="1" dirty="0">
              <a:solidFill>
                <a:srgbClr val="FFC000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39D2776-CCE2-D469-8F9D-F7F7C3E8D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58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4173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333B69-B0B9-5D08-C1CF-4050AC37A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27CC627-937B-0D90-5D6D-2D4A5ADDACF6}"/>
              </a:ext>
            </a:extLst>
          </p:cNvPr>
          <p:cNvSpPr/>
          <p:nvPr/>
        </p:nvSpPr>
        <p:spPr>
          <a:xfrm>
            <a:off x="4759881" y="3824407"/>
            <a:ext cx="5110401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誰が伴走してくれるの？</a:t>
            </a:r>
            <a:endParaRPr lang="en-US" sz="6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D5D4324-9103-256C-2C3B-88165762A1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59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18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8A47DF-D2C7-46D0-A3D6-5B6F7AB95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5254526-6503-FC53-62D2-10D515291575}"/>
              </a:ext>
            </a:extLst>
          </p:cNvPr>
          <p:cNvSpPr/>
          <p:nvPr/>
        </p:nvSpPr>
        <p:spPr>
          <a:xfrm>
            <a:off x="4624983" y="1410390"/>
            <a:ext cx="5380315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血圧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が高い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血糖値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が高い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コレステロール値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が高い</a:t>
            </a: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384D2F-E4DA-D591-F9FB-8ABBF1EE84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6</a:t>
            </a:fld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CC05AC19-3429-BB57-F9E9-7CCA777EC86A}"/>
              </a:ext>
            </a:extLst>
          </p:cNvPr>
          <p:cNvSpPr/>
          <p:nvPr/>
        </p:nvSpPr>
        <p:spPr>
          <a:xfrm>
            <a:off x="4624982" y="6079926"/>
            <a:ext cx="5380315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と言われ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薬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を飲んでいる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80530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2287" y="3824407"/>
            <a:ext cx="4286417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血管革命</a:t>
            </a:r>
            <a:r>
              <a:rPr lang="en-US" altLang="ja-JP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GPTs</a:t>
            </a:r>
            <a:endParaRPr lang="en-US" sz="6000" dirty="0">
              <a:solidFill>
                <a:srgbClr val="FFC000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D9BDA82-1090-6C39-60BF-E300DB52D7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60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C04D97-0243-5D01-40D6-5BD64D3EE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C726163-2DE8-4E01-8478-ED3D0BDDDE14}"/>
              </a:ext>
            </a:extLst>
          </p:cNvPr>
          <p:cNvSpPr/>
          <p:nvPr/>
        </p:nvSpPr>
        <p:spPr>
          <a:xfrm>
            <a:off x="5171991" y="2922199"/>
            <a:ext cx="4286417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加藤式・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血管革命の思考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を搭載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今の状態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を整理・言語化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C000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「何から整えるか」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を可視化</a:t>
            </a:r>
            <a:endParaRPr lang="en-US" sz="6000" dirty="0">
              <a:solidFill>
                <a:srgbClr val="FFC000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3BEDB08-8252-6F8C-17A7-B16456F42C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61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883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E2A147-8760-7A42-AA78-77739E410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06D7D24-ED7B-451B-5305-B22C5898C2E1}"/>
              </a:ext>
            </a:extLst>
          </p:cNvPr>
          <p:cNvSpPr/>
          <p:nvPr/>
        </p:nvSpPr>
        <p:spPr>
          <a:xfrm>
            <a:off x="5171991" y="2166295"/>
            <a:ext cx="4286417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なぜ</a:t>
            </a:r>
            <a:r>
              <a:rPr lang="en-US" altLang="ja-JP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GPTs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なのか？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C000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感情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に流されない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忖度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しない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現状を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そのまま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映す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dirty="0">
              <a:solidFill>
                <a:srgbClr val="FFC000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57DC688-F4FC-7FA4-ACFE-42C4F4C7F9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62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988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BC3F22-0549-999E-D0B1-FC42DFC2A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ED557EF-3678-3682-F7A2-6018286470D8}"/>
              </a:ext>
            </a:extLst>
          </p:cNvPr>
          <p:cNvSpPr/>
          <p:nvPr/>
        </p:nvSpPr>
        <p:spPr>
          <a:xfrm>
            <a:off x="5171991" y="1593819"/>
            <a:ext cx="4286417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この</a:t>
            </a:r>
            <a:r>
              <a:rPr lang="en-US" altLang="ja-JP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GPTs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で得られるもの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自分の血管の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リスクの管理</a:t>
            </a:r>
            <a:endParaRPr lang="en-US" altLang="ja-JP" sz="6000" b="1" dirty="0">
              <a:solidFill>
                <a:srgbClr val="FFC000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algn="ctr">
              <a:lnSpc>
                <a:spcPts val="4550"/>
              </a:lnSpc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生活・薬・不調の関係性の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可視化</a:t>
            </a:r>
            <a:endParaRPr lang="en-US" altLang="ja-JP" sz="6000" b="1" dirty="0">
              <a:solidFill>
                <a:srgbClr val="FFC000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algn="ctr">
              <a:lnSpc>
                <a:spcPts val="4550"/>
              </a:lnSpc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algn="ctr">
              <a:lnSpc>
                <a:spcPts val="4550"/>
              </a:lnSpc>
            </a:pP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次のステップに進むかどうかを、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algn="ctr">
              <a:lnSpc>
                <a:spcPts val="4550"/>
              </a:lnSpc>
            </a:pP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algn="ctr">
              <a:lnSpc>
                <a:spcPts val="4550"/>
              </a:lnSpc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自分で判断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するための材料</a:t>
            </a:r>
            <a:endParaRPr lang="en-US" altLang="ja-JP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rgbClr val="FFFFFF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dirty="0">
              <a:solidFill>
                <a:srgbClr val="FFC000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30F64FC-2270-75F3-2D78-58D8D56E44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63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6424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588B0F-7CCA-C2CE-0A36-0F1F2708F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BCD4118-51A1-06E1-A38D-908623E6C267}"/>
              </a:ext>
            </a:extLst>
          </p:cNvPr>
          <p:cNvSpPr/>
          <p:nvPr/>
        </p:nvSpPr>
        <p:spPr>
          <a:xfrm>
            <a:off x="5352287" y="3824407"/>
            <a:ext cx="4286417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期間限定モニター　価格</a:t>
            </a:r>
            <a:endParaRPr lang="en-US" sz="6000" dirty="0">
              <a:solidFill>
                <a:srgbClr val="FFC000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76DEB9A-209E-8D4F-63D1-8F621364D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64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8162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989DA0-7F7D-F8B5-E91A-73446BFFB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7C681A7-D17E-52DC-0430-9D161AC5E346}"/>
              </a:ext>
            </a:extLst>
          </p:cNvPr>
          <p:cNvSpPr/>
          <p:nvPr/>
        </p:nvSpPr>
        <p:spPr>
          <a:xfrm>
            <a:off x="5352287" y="3824407"/>
            <a:ext cx="4286417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altLang="ja-JP" sz="96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1,000</a:t>
            </a:r>
            <a:r>
              <a:rPr lang="ja-JP" altLang="en-US" sz="96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円</a:t>
            </a:r>
            <a:endParaRPr lang="en-US" sz="9600" dirty="0">
              <a:solidFill>
                <a:srgbClr val="FFC000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AF8222C-97D7-541B-2BF0-2E59DD7367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65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3413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7364A9-6030-2852-4CCE-D12F5CEB9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2E4E44B-9331-667D-1A65-52537F8957C5}"/>
              </a:ext>
            </a:extLst>
          </p:cNvPr>
          <p:cNvSpPr/>
          <p:nvPr/>
        </p:nvSpPr>
        <p:spPr>
          <a:xfrm>
            <a:off x="2283410" y="2584331"/>
            <a:ext cx="4286417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・本気の人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だけ</a:t>
            </a: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のデータが欲しい</a:t>
            </a:r>
            <a:endParaRPr lang="en-US" altLang="ja-JP" sz="6000" b="1" dirty="0">
              <a:solidFill>
                <a:srgbClr val="FFC000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>
              <a:lnSpc>
                <a:spcPts val="4550"/>
              </a:lnSpc>
              <a:buNone/>
            </a:pPr>
            <a:endParaRPr lang="en-US" altLang="ja-JP" sz="600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・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冷やかし</a:t>
            </a: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を避けたい</a:t>
            </a:r>
            <a:endParaRPr lang="en-US" altLang="ja-JP" sz="600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>
              <a:lnSpc>
                <a:spcPts val="4550"/>
              </a:lnSpc>
              <a:buNone/>
            </a:pPr>
            <a:endParaRPr lang="en-US" altLang="ja-JP" sz="600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・</a:t>
            </a:r>
            <a:r>
              <a:rPr lang="en-US" altLang="ja-JP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1000</a:t>
            </a: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円＝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意思表示</a:t>
            </a:r>
            <a:endParaRPr lang="en-US" altLang="ja-JP" sz="6000" b="1" dirty="0">
              <a:solidFill>
                <a:srgbClr val="FFC000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3D37901-ABD0-F0FC-D79F-0DF9AED98A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66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7382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3BB782-7DE3-3F8C-5CBE-B488A2BA0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3E37D3B-7743-D91C-F9F3-E9592F0C5C03}"/>
              </a:ext>
            </a:extLst>
          </p:cNvPr>
          <p:cNvSpPr/>
          <p:nvPr/>
        </p:nvSpPr>
        <p:spPr>
          <a:xfrm>
            <a:off x="1473182" y="2601135"/>
            <a:ext cx="4286417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・モニターだけで終えて</a:t>
            </a:r>
            <a:r>
              <a:rPr lang="en-US" altLang="ja-JP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OK</a:t>
            </a:r>
            <a:endParaRPr lang="en-US" altLang="ja-JP" sz="6000" b="1" dirty="0">
              <a:solidFill>
                <a:srgbClr val="FFC000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>
              <a:lnSpc>
                <a:spcPts val="4550"/>
              </a:lnSpc>
              <a:buNone/>
            </a:pPr>
            <a:endParaRPr lang="en-US" altLang="ja-JP" sz="600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・合わなければ次に進まなくて</a:t>
            </a:r>
            <a:r>
              <a:rPr lang="en-US" altLang="ja-JP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OK</a:t>
            </a:r>
          </a:p>
          <a:p>
            <a:pPr marL="0" indent="0">
              <a:lnSpc>
                <a:spcPts val="4550"/>
              </a:lnSpc>
              <a:buNone/>
            </a:pPr>
            <a:endParaRPr lang="en-US" altLang="ja-JP" sz="600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・続けるかは体感してから決める</a:t>
            </a:r>
            <a:endParaRPr lang="en-US" altLang="ja-JP" sz="6000" b="1" dirty="0">
              <a:solidFill>
                <a:srgbClr val="FFC000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D282542-7EB7-732F-2456-37B82B97A2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67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4972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E6C257-1DC7-4D3F-704D-59E02FF7E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DF3A487-D4AD-D9F6-8D1D-6B56C8CE0A42}"/>
              </a:ext>
            </a:extLst>
          </p:cNvPr>
          <p:cNvSpPr/>
          <p:nvPr/>
        </p:nvSpPr>
        <p:spPr>
          <a:xfrm>
            <a:off x="5352287" y="3824407"/>
            <a:ext cx="4286417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人は自分の身体のことを</a:t>
            </a:r>
            <a:endParaRPr lang="en-US" altLang="ja-JP" sz="600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知ってるようで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知らない</a:t>
            </a:r>
            <a:endParaRPr lang="en-US" sz="6000" dirty="0">
              <a:solidFill>
                <a:srgbClr val="FFC000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65E80E4-5823-9CCB-C8CD-B461F73C0A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68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434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1A42FE-CA85-11F2-595C-F5FC1E2FB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3E6F808-A6EA-FB9E-FD15-91450020F89E}"/>
              </a:ext>
            </a:extLst>
          </p:cNvPr>
          <p:cNvSpPr/>
          <p:nvPr/>
        </p:nvSpPr>
        <p:spPr>
          <a:xfrm>
            <a:off x="5352287" y="3824407"/>
            <a:ext cx="4286417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まずは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自分の身体</a:t>
            </a: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のことを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知る</a:t>
            </a: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ことから</a:t>
            </a:r>
            <a:endParaRPr lang="en-US" sz="6000" dirty="0">
              <a:solidFill>
                <a:srgbClr val="FFC000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1DA2AE0-2271-FC64-7F40-08DA9BF455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69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115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4D071C-97AA-3296-7481-A826E7389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105FA91-02BB-B4B2-C9AB-7737028FD16D}"/>
              </a:ext>
            </a:extLst>
          </p:cNvPr>
          <p:cNvSpPr/>
          <p:nvPr/>
        </p:nvSpPr>
        <p:spPr>
          <a:xfrm>
            <a:off x="4624983" y="3824406"/>
            <a:ext cx="5380315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あなた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はいくつあてはまりますか？</a:t>
            </a:r>
            <a:endParaRPr lang="en-US" sz="6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18AB76-71E9-BECD-7D6D-6C273EC990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7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5274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D95D9F-0BBC-30AA-2A24-FA6B8C844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7EA2E56-21D3-53F7-3230-57E3CA42869C}"/>
              </a:ext>
            </a:extLst>
          </p:cNvPr>
          <p:cNvSpPr/>
          <p:nvPr/>
        </p:nvSpPr>
        <p:spPr>
          <a:xfrm>
            <a:off x="5352286" y="1457382"/>
            <a:ext cx="4286417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C00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血管革命　</a:t>
            </a: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限定モニター</a:t>
            </a:r>
            <a:endParaRPr lang="en-US" altLang="ja-JP" sz="600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ED6CF2F-ECF0-A277-0707-3216054739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70</a:t>
            </a:fld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E6C9596B-4FF2-A8E2-473E-DFC34F6CDC77}"/>
              </a:ext>
            </a:extLst>
          </p:cNvPr>
          <p:cNvSpPr/>
          <p:nvPr/>
        </p:nvSpPr>
        <p:spPr>
          <a:xfrm>
            <a:off x="3209077" y="6584971"/>
            <a:ext cx="4286417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ja-JP" altLang="en-US" sz="4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所用時間：約３分</a:t>
            </a:r>
            <a:endParaRPr lang="en-US" altLang="ja-JP" sz="400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>
              <a:lnSpc>
                <a:spcPts val="4550"/>
              </a:lnSpc>
              <a:buNone/>
            </a:pPr>
            <a:r>
              <a:rPr lang="ja-JP" altLang="en-US" sz="4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価格：</a:t>
            </a:r>
            <a:r>
              <a:rPr lang="en-US" altLang="ja-JP" sz="4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1,000</a:t>
            </a:r>
            <a:r>
              <a:rPr lang="ja-JP" altLang="en-US" sz="4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円</a:t>
            </a:r>
            <a:endParaRPr lang="en-US" altLang="ja-JP" sz="400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43E56AD-DD18-D06D-26DD-7703025C9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216" y="2704263"/>
            <a:ext cx="3275634" cy="327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811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8FDAB8-5D37-AC3A-627A-23750AA21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932FBAE-7CDC-A1B7-9323-68FC5615A0BF}"/>
              </a:ext>
            </a:extLst>
          </p:cNvPr>
          <p:cNvSpPr/>
          <p:nvPr/>
        </p:nvSpPr>
        <p:spPr>
          <a:xfrm>
            <a:off x="5352287" y="3824407"/>
            <a:ext cx="4286417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もし本気で変えたいと思ったら</a:t>
            </a:r>
            <a:endParaRPr lang="en-US" sz="6000" dirty="0">
              <a:solidFill>
                <a:srgbClr val="FFC000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2584B59-201D-E0B8-030A-C666BCE8F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71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9655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1DFFD1-439A-5186-C418-DB48772CE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8DE9C4A-7048-D755-BA3F-F8B283CBA60B}"/>
              </a:ext>
            </a:extLst>
          </p:cNvPr>
          <p:cNvSpPr/>
          <p:nvPr/>
        </p:nvSpPr>
        <p:spPr>
          <a:xfrm>
            <a:off x="5171991" y="1486321"/>
            <a:ext cx="4286417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血管革命３ヵ月チャレンジプログラム</a:t>
            </a:r>
            <a:endParaRPr lang="en-US" sz="6000" dirty="0">
              <a:solidFill>
                <a:srgbClr val="FFC000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20EF5FC-6D0C-26D6-9D6D-1B141AAA8D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72</a:t>
            </a:fld>
            <a:endParaRPr lang="ja-JP" altLang="en-US" dirty="0">
              <a:solidFill>
                <a:schemeClr val="bg1"/>
              </a:solidFill>
            </a:endParaRP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AD8A17E6-1137-132D-2A37-7D7BDAF83723}"/>
              </a:ext>
            </a:extLst>
          </p:cNvPr>
          <p:cNvGrpSpPr/>
          <p:nvPr/>
        </p:nvGrpSpPr>
        <p:grpSpPr>
          <a:xfrm>
            <a:off x="5121912" y="3897565"/>
            <a:ext cx="4492414" cy="2726612"/>
            <a:chOff x="5138605" y="4016362"/>
            <a:chExt cx="4492414" cy="2726612"/>
          </a:xfrm>
        </p:grpSpPr>
        <p:sp>
          <p:nvSpPr>
            <p:cNvPr id="19" name="Shape 1">
              <a:extLst>
                <a:ext uri="{FF2B5EF4-FFF2-40B4-BE49-F238E27FC236}">
                  <a16:creationId xmlns:a16="http://schemas.microsoft.com/office/drawing/2014/main" id="{E4B8FFFC-8C49-663D-4948-1D414B983FDA}"/>
                </a:ext>
              </a:extLst>
            </p:cNvPr>
            <p:cNvSpPr/>
            <p:nvPr/>
          </p:nvSpPr>
          <p:spPr>
            <a:xfrm>
              <a:off x="5138605" y="4016362"/>
              <a:ext cx="4492414" cy="2726612"/>
            </a:xfrm>
            <a:prstGeom prst="roundRect">
              <a:avLst>
                <a:gd name="adj" fmla="val 3258"/>
              </a:avLst>
            </a:prstGeom>
            <a:solidFill>
              <a:srgbClr val="0D0A2C">
                <a:alpha val="95000"/>
              </a:srgbClr>
            </a:solidFill>
            <a:ln w="22860">
              <a:solidFill>
                <a:schemeClr val="bg1"/>
              </a:solidFill>
              <a:prstDash val="solid"/>
            </a:ln>
          </p:spPr>
        </p:sp>
        <p:sp>
          <p:nvSpPr>
            <p:cNvPr id="21" name="Text 0">
              <a:extLst>
                <a:ext uri="{FF2B5EF4-FFF2-40B4-BE49-F238E27FC236}">
                  <a16:creationId xmlns:a16="http://schemas.microsoft.com/office/drawing/2014/main" id="{C359D2FD-8408-2FF1-0246-5040150389C3}"/>
                </a:ext>
              </a:extLst>
            </p:cNvPr>
            <p:cNvSpPr/>
            <p:nvPr/>
          </p:nvSpPr>
          <p:spPr>
            <a:xfrm>
              <a:off x="5171990" y="4023628"/>
              <a:ext cx="4459029" cy="58078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4550"/>
                </a:lnSpc>
              </a:pPr>
              <a:r>
                <a:rPr lang="ja-JP" altLang="en-US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血管進化パーソナル伴走コース</a:t>
              </a:r>
              <a:endParaRPr lang="en-US" altLang="ja-JP" sz="2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endParaRPr>
            </a:p>
            <a:p>
              <a:pPr algn="ctr">
                <a:lnSpc>
                  <a:spcPts val="4550"/>
                </a:lnSpc>
              </a:pPr>
              <a:endParaRPr lang="en-US" sz="2000" dirty="0">
                <a:solidFill>
                  <a:srgbClr val="FFC000"/>
                </a:solidFill>
              </a:endParaRPr>
            </a:p>
          </p:txBody>
        </p:sp>
        <p:sp>
          <p:nvSpPr>
            <p:cNvPr id="23" name="Text 0">
              <a:extLst>
                <a:ext uri="{FF2B5EF4-FFF2-40B4-BE49-F238E27FC236}">
                  <a16:creationId xmlns:a16="http://schemas.microsoft.com/office/drawing/2014/main" id="{F17A445E-82B4-F87E-9444-98275A655282}"/>
                </a:ext>
              </a:extLst>
            </p:cNvPr>
            <p:cNvSpPr/>
            <p:nvPr/>
          </p:nvSpPr>
          <p:spPr>
            <a:xfrm>
              <a:off x="5138605" y="4680084"/>
              <a:ext cx="4459029" cy="58078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4550"/>
                </a:lnSpc>
              </a:pPr>
              <a:r>
                <a:rPr lang="en-US" altLang="ja-JP" sz="32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550,000</a:t>
              </a:r>
              <a:r>
                <a:rPr lang="ja-JP" altLang="en-US" sz="32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円</a:t>
              </a:r>
              <a:endParaRPr lang="en-US" sz="3200" dirty="0">
                <a:solidFill>
                  <a:srgbClr val="FFC000"/>
                </a:solidFill>
              </a:endParaRPr>
            </a:p>
          </p:txBody>
        </p:sp>
        <p:sp>
          <p:nvSpPr>
            <p:cNvPr id="24" name="Text 0">
              <a:extLst>
                <a:ext uri="{FF2B5EF4-FFF2-40B4-BE49-F238E27FC236}">
                  <a16:creationId xmlns:a16="http://schemas.microsoft.com/office/drawing/2014/main" id="{A78937B2-4872-B207-0EC5-CA94E0B42662}"/>
                </a:ext>
              </a:extLst>
            </p:cNvPr>
            <p:cNvSpPr/>
            <p:nvPr/>
          </p:nvSpPr>
          <p:spPr>
            <a:xfrm>
              <a:off x="5277829" y="5373444"/>
              <a:ext cx="3797051" cy="58078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000"/>
                </a:lnSpc>
              </a:pPr>
              <a:r>
                <a:rPr lang="ja-JP" altLang="en-US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・定期フィードバック＆伴走</a:t>
              </a:r>
              <a:endParaRPr lang="en-US" altLang="ja-JP" sz="2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endParaRPr>
            </a:p>
            <a:p>
              <a:pPr>
                <a:lnSpc>
                  <a:spcPts val="3000"/>
                </a:lnSpc>
              </a:pPr>
              <a:r>
                <a:rPr lang="ja-JP" altLang="en-US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・</a:t>
              </a:r>
              <a:r>
                <a:rPr lang="en-US" altLang="ja-JP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GPT</a:t>
              </a:r>
              <a:r>
                <a:rPr lang="ja-JP" altLang="en-US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フル活用</a:t>
              </a:r>
              <a:endParaRPr lang="en-US" altLang="ja-JP" sz="2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endParaRPr>
            </a:p>
            <a:p>
              <a:pPr>
                <a:lnSpc>
                  <a:spcPts val="3000"/>
                </a:lnSpc>
              </a:pPr>
              <a:r>
                <a:rPr lang="ja-JP" altLang="en-US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・</a:t>
              </a:r>
              <a:r>
                <a:rPr lang="en-US" altLang="ja-JP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3</a:t>
              </a:r>
              <a:r>
                <a:rPr lang="ja-JP" altLang="en-US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カ月で習慣が変わる仕組みを設計</a:t>
              </a:r>
              <a:endParaRPr lang="en-US" altLang="ja-JP" sz="2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endParaRP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BA5A35F6-8A32-A37E-99AD-778503CCCAC0}"/>
              </a:ext>
            </a:extLst>
          </p:cNvPr>
          <p:cNvGrpSpPr/>
          <p:nvPr/>
        </p:nvGrpSpPr>
        <p:grpSpPr>
          <a:xfrm>
            <a:off x="9816390" y="3885117"/>
            <a:ext cx="4492414" cy="2726612"/>
            <a:chOff x="5138605" y="4016362"/>
            <a:chExt cx="4492414" cy="2726612"/>
          </a:xfrm>
        </p:grpSpPr>
        <p:sp>
          <p:nvSpPr>
            <p:cNvPr id="27" name="Shape 1">
              <a:extLst>
                <a:ext uri="{FF2B5EF4-FFF2-40B4-BE49-F238E27FC236}">
                  <a16:creationId xmlns:a16="http://schemas.microsoft.com/office/drawing/2014/main" id="{ACE0BD10-1166-A5AE-4622-9D9982B2B9D8}"/>
                </a:ext>
              </a:extLst>
            </p:cNvPr>
            <p:cNvSpPr/>
            <p:nvPr/>
          </p:nvSpPr>
          <p:spPr>
            <a:xfrm>
              <a:off x="5138605" y="4016362"/>
              <a:ext cx="4492414" cy="2726612"/>
            </a:xfrm>
            <a:prstGeom prst="roundRect">
              <a:avLst>
                <a:gd name="adj" fmla="val 3258"/>
              </a:avLst>
            </a:prstGeom>
            <a:solidFill>
              <a:srgbClr val="0D0A2C">
                <a:alpha val="95000"/>
              </a:srgbClr>
            </a:solidFill>
            <a:ln w="22860">
              <a:solidFill>
                <a:schemeClr val="bg1"/>
              </a:solidFill>
              <a:prstDash val="solid"/>
            </a:ln>
          </p:spPr>
        </p:sp>
        <p:sp>
          <p:nvSpPr>
            <p:cNvPr id="28" name="Text 0">
              <a:extLst>
                <a:ext uri="{FF2B5EF4-FFF2-40B4-BE49-F238E27FC236}">
                  <a16:creationId xmlns:a16="http://schemas.microsoft.com/office/drawing/2014/main" id="{250BFB22-6E82-5454-7D1D-DE07BE0B6E02}"/>
                </a:ext>
              </a:extLst>
            </p:cNvPr>
            <p:cNvSpPr/>
            <p:nvPr/>
          </p:nvSpPr>
          <p:spPr>
            <a:xfrm>
              <a:off x="5171990" y="4023628"/>
              <a:ext cx="4459029" cy="58078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4550"/>
                </a:lnSpc>
              </a:pPr>
              <a:r>
                <a:rPr lang="ja-JP" altLang="en-US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血管進化パーソナル伴走コース</a:t>
              </a:r>
              <a:endParaRPr lang="en-US" altLang="ja-JP" sz="2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endParaRPr>
            </a:p>
            <a:p>
              <a:pPr algn="ctr">
                <a:lnSpc>
                  <a:spcPts val="4550"/>
                </a:lnSpc>
              </a:pPr>
              <a:endParaRPr lang="en-US" sz="2000" dirty="0">
                <a:solidFill>
                  <a:srgbClr val="FFC000"/>
                </a:solidFill>
              </a:endParaRPr>
            </a:p>
          </p:txBody>
        </p:sp>
        <p:sp>
          <p:nvSpPr>
            <p:cNvPr id="29" name="Text 0">
              <a:extLst>
                <a:ext uri="{FF2B5EF4-FFF2-40B4-BE49-F238E27FC236}">
                  <a16:creationId xmlns:a16="http://schemas.microsoft.com/office/drawing/2014/main" id="{FDF5155F-CDFF-28F2-D8ED-76C5607B75F1}"/>
                </a:ext>
              </a:extLst>
            </p:cNvPr>
            <p:cNvSpPr/>
            <p:nvPr/>
          </p:nvSpPr>
          <p:spPr>
            <a:xfrm>
              <a:off x="5138605" y="4680084"/>
              <a:ext cx="4459029" cy="58078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4550"/>
                </a:lnSpc>
              </a:pPr>
              <a:r>
                <a:rPr lang="en-US" altLang="ja-JP" sz="32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110,000</a:t>
              </a:r>
              <a:r>
                <a:rPr lang="ja-JP" altLang="en-US" sz="32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円</a:t>
              </a:r>
              <a:endParaRPr lang="en-US" sz="3200" dirty="0">
                <a:solidFill>
                  <a:srgbClr val="FFC000"/>
                </a:solidFill>
              </a:endParaRPr>
            </a:p>
          </p:txBody>
        </p:sp>
        <p:sp>
          <p:nvSpPr>
            <p:cNvPr id="30" name="Text 0">
              <a:extLst>
                <a:ext uri="{FF2B5EF4-FFF2-40B4-BE49-F238E27FC236}">
                  <a16:creationId xmlns:a16="http://schemas.microsoft.com/office/drawing/2014/main" id="{26C2CF6A-4B90-FB54-6F3A-3EEC45030B7E}"/>
                </a:ext>
              </a:extLst>
            </p:cNvPr>
            <p:cNvSpPr/>
            <p:nvPr/>
          </p:nvSpPr>
          <p:spPr>
            <a:xfrm>
              <a:off x="5277829" y="5373444"/>
              <a:ext cx="3797051" cy="58078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000"/>
                </a:lnSpc>
              </a:pPr>
              <a:r>
                <a:rPr lang="ja-JP" altLang="en-US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・月１コンサルで自分の身体を知る</a:t>
              </a:r>
              <a:endParaRPr lang="en-US" altLang="ja-JP" sz="2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endParaRPr>
            </a:p>
            <a:p>
              <a:pPr>
                <a:lnSpc>
                  <a:spcPts val="3000"/>
                </a:lnSpc>
              </a:pPr>
              <a:r>
                <a:rPr lang="ja-JP" altLang="en-US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・限定</a:t>
              </a:r>
              <a:r>
                <a:rPr lang="en-US" altLang="ja-JP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GPT</a:t>
              </a:r>
              <a:r>
                <a:rPr lang="ja-JP" altLang="en-US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で習慣の見直し</a:t>
              </a:r>
              <a:endParaRPr lang="en-US" altLang="ja-JP" sz="2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endParaRPr>
            </a:p>
            <a:p>
              <a:pPr>
                <a:lnSpc>
                  <a:spcPts val="3000"/>
                </a:lnSpc>
              </a:pPr>
              <a:r>
                <a:rPr lang="ja-JP" altLang="en-US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・変化を</a:t>
              </a:r>
              <a:r>
                <a:rPr lang="en-US" altLang="ja-JP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3</a:t>
              </a:r>
              <a:r>
                <a:rPr lang="ja-JP" altLang="en-US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カ月で体感</a:t>
              </a:r>
              <a:endParaRPr lang="en-US" altLang="ja-JP" sz="2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endParaRP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48B6D84A-7766-14EF-E2F2-0E904E4FFA0A}"/>
              </a:ext>
            </a:extLst>
          </p:cNvPr>
          <p:cNvGrpSpPr/>
          <p:nvPr/>
        </p:nvGrpSpPr>
        <p:grpSpPr>
          <a:xfrm>
            <a:off x="394049" y="3891341"/>
            <a:ext cx="4492414" cy="2726612"/>
            <a:chOff x="5138605" y="4016362"/>
            <a:chExt cx="4492414" cy="2726612"/>
          </a:xfrm>
        </p:grpSpPr>
        <p:sp>
          <p:nvSpPr>
            <p:cNvPr id="32" name="Shape 1">
              <a:extLst>
                <a:ext uri="{FF2B5EF4-FFF2-40B4-BE49-F238E27FC236}">
                  <a16:creationId xmlns:a16="http://schemas.microsoft.com/office/drawing/2014/main" id="{0EA2DB1E-AE38-709F-25F2-7E992008CCD0}"/>
                </a:ext>
              </a:extLst>
            </p:cNvPr>
            <p:cNvSpPr/>
            <p:nvPr/>
          </p:nvSpPr>
          <p:spPr>
            <a:xfrm>
              <a:off x="5138605" y="4016362"/>
              <a:ext cx="4492414" cy="2726612"/>
            </a:xfrm>
            <a:prstGeom prst="roundRect">
              <a:avLst>
                <a:gd name="adj" fmla="val 3258"/>
              </a:avLst>
            </a:prstGeom>
            <a:solidFill>
              <a:srgbClr val="0D0A2C">
                <a:alpha val="95000"/>
              </a:srgbClr>
            </a:solidFill>
            <a:ln w="22860">
              <a:solidFill>
                <a:schemeClr val="bg1"/>
              </a:solidFill>
              <a:prstDash val="solid"/>
            </a:ln>
          </p:spPr>
        </p:sp>
        <p:sp>
          <p:nvSpPr>
            <p:cNvPr id="33" name="Text 0">
              <a:extLst>
                <a:ext uri="{FF2B5EF4-FFF2-40B4-BE49-F238E27FC236}">
                  <a16:creationId xmlns:a16="http://schemas.microsoft.com/office/drawing/2014/main" id="{CE56E572-C209-B9EB-28C3-8B46324E4915}"/>
                </a:ext>
              </a:extLst>
            </p:cNvPr>
            <p:cNvSpPr/>
            <p:nvPr/>
          </p:nvSpPr>
          <p:spPr>
            <a:xfrm>
              <a:off x="5171990" y="4023628"/>
              <a:ext cx="4459029" cy="58078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4550"/>
                </a:lnSpc>
              </a:pPr>
              <a:r>
                <a:rPr lang="ja-JP" altLang="en-US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血管進化パーソナル伴走コース</a:t>
              </a:r>
              <a:endParaRPr lang="en-US" altLang="ja-JP" sz="2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endParaRPr>
            </a:p>
            <a:p>
              <a:pPr algn="ctr">
                <a:lnSpc>
                  <a:spcPts val="4550"/>
                </a:lnSpc>
              </a:pPr>
              <a:endParaRPr lang="en-US" sz="2000" dirty="0">
                <a:solidFill>
                  <a:srgbClr val="FFC000"/>
                </a:solidFill>
              </a:endParaRPr>
            </a:p>
          </p:txBody>
        </p:sp>
        <p:sp>
          <p:nvSpPr>
            <p:cNvPr id="34" name="Text 0">
              <a:extLst>
                <a:ext uri="{FF2B5EF4-FFF2-40B4-BE49-F238E27FC236}">
                  <a16:creationId xmlns:a16="http://schemas.microsoft.com/office/drawing/2014/main" id="{C55662AE-1BD0-BAB0-2F76-A6A667C12EDD}"/>
                </a:ext>
              </a:extLst>
            </p:cNvPr>
            <p:cNvSpPr/>
            <p:nvPr/>
          </p:nvSpPr>
          <p:spPr>
            <a:xfrm>
              <a:off x="5138605" y="4680084"/>
              <a:ext cx="4459029" cy="58078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4550"/>
                </a:lnSpc>
              </a:pPr>
              <a:r>
                <a:rPr lang="en-US" altLang="ja-JP" sz="32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1,100,000</a:t>
              </a:r>
              <a:r>
                <a:rPr lang="ja-JP" altLang="en-US" sz="32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円</a:t>
              </a:r>
              <a:endParaRPr lang="en-US" sz="3200" dirty="0">
                <a:solidFill>
                  <a:srgbClr val="FFC000"/>
                </a:solidFill>
              </a:endParaRPr>
            </a:p>
          </p:txBody>
        </p:sp>
        <p:sp>
          <p:nvSpPr>
            <p:cNvPr id="35" name="Text 0">
              <a:extLst>
                <a:ext uri="{FF2B5EF4-FFF2-40B4-BE49-F238E27FC236}">
                  <a16:creationId xmlns:a16="http://schemas.microsoft.com/office/drawing/2014/main" id="{881C4863-8262-CEB1-40B9-3D014D2540EE}"/>
                </a:ext>
              </a:extLst>
            </p:cNvPr>
            <p:cNvSpPr/>
            <p:nvPr/>
          </p:nvSpPr>
          <p:spPr>
            <a:xfrm>
              <a:off x="5277829" y="5373444"/>
              <a:ext cx="3797051" cy="58078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000"/>
                </a:lnSpc>
              </a:pPr>
              <a:r>
                <a:rPr lang="ja-JP" altLang="en-US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・加藤雅俊が専属でフル伴走</a:t>
              </a:r>
              <a:endParaRPr lang="en-US" altLang="ja-JP" sz="2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endParaRPr>
            </a:p>
            <a:p>
              <a:pPr>
                <a:lnSpc>
                  <a:spcPts val="3000"/>
                </a:lnSpc>
              </a:pPr>
              <a:r>
                <a:rPr lang="ja-JP" altLang="en-US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・専用</a:t>
              </a:r>
              <a:r>
                <a:rPr lang="en-US" altLang="ja-JP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GPT</a:t>
              </a:r>
              <a:r>
                <a:rPr lang="ja-JP" altLang="en-US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構築</a:t>
              </a:r>
              <a:endParaRPr lang="en-US" altLang="ja-JP" sz="2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endParaRPr>
            </a:p>
            <a:p>
              <a:pPr>
                <a:lnSpc>
                  <a:spcPts val="3000"/>
                </a:lnSpc>
              </a:pPr>
              <a:r>
                <a:rPr lang="ja-JP" altLang="en-US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・</a:t>
              </a:r>
              <a:r>
                <a:rPr lang="en-US" altLang="ja-JP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3</a:t>
              </a:r>
              <a:r>
                <a:rPr lang="ja-JP" altLang="en-US" sz="2000" b="1" dirty="0">
                  <a:solidFill>
                    <a:schemeClr val="bg1"/>
                  </a:solidFill>
                  <a:latin typeface="Noto Sans JP Black" panose="020B0200000000000000" pitchFamily="50" charset="-128"/>
                  <a:ea typeface="Noto Sans JP Black" panose="020B0200000000000000" pitchFamily="50" charset="-128"/>
                  <a:cs typeface="Syne Bold" pitchFamily="34" charset="-120"/>
                </a:rPr>
                <a:t>か月後の再カウンセリング</a:t>
              </a:r>
              <a:endParaRPr lang="en-US" altLang="ja-JP" sz="2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4761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0F3FAB-79BF-0025-CF3F-43F8CD335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0D924B4-5D9C-9AB4-5980-3B13E87218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73</a:t>
            </a:fld>
            <a:endParaRPr lang="ja-JP" altLang="en-US" dirty="0">
              <a:solidFill>
                <a:schemeClr val="bg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5B5138D-6A46-1FDF-A67F-82E205E9A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44BF1A6-62E6-C991-9083-EFE2510C2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216" y="2704263"/>
            <a:ext cx="3275634" cy="3275634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B1508622-0CCB-06D2-62BB-0B4AFE239C1F}"/>
              </a:ext>
            </a:extLst>
          </p:cNvPr>
          <p:cNvSpPr/>
          <p:nvPr/>
        </p:nvSpPr>
        <p:spPr>
          <a:xfrm>
            <a:off x="5339824" y="1162230"/>
            <a:ext cx="4286417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まずは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知ること</a:t>
            </a: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から始めてください</a:t>
            </a:r>
            <a:endParaRPr lang="en-US" altLang="ja-JP" sz="600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53A0C2A4-2462-EF0C-12A3-39C1AA6510C0}"/>
              </a:ext>
            </a:extLst>
          </p:cNvPr>
          <p:cNvSpPr/>
          <p:nvPr/>
        </p:nvSpPr>
        <p:spPr>
          <a:xfrm>
            <a:off x="5339824" y="6941143"/>
            <a:ext cx="4286417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C00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血管革命</a:t>
            </a:r>
            <a:r>
              <a:rPr lang="en-US" altLang="ja-JP" sz="6000" b="1" dirty="0">
                <a:solidFill>
                  <a:srgbClr val="C00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【KEKKANKAKUMEI】</a:t>
            </a:r>
          </a:p>
        </p:txBody>
      </p:sp>
    </p:spTree>
    <p:extLst>
      <p:ext uri="{BB962C8B-B14F-4D97-AF65-F5344CB8AC3E}">
        <p14:creationId xmlns:p14="http://schemas.microsoft.com/office/powerpoint/2010/main" val="40062855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31ECF-5954-15BA-5488-D17C3880C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11C0857-9A5F-1AC8-A76F-96EA3541B97E}"/>
              </a:ext>
            </a:extLst>
          </p:cNvPr>
          <p:cNvSpPr/>
          <p:nvPr/>
        </p:nvSpPr>
        <p:spPr>
          <a:xfrm>
            <a:off x="5352287" y="2065055"/>
            <a:ext cx="4286417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我慢</a:t>
            </a: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し続ける健康か</a:t>
            </a:r>
            <a:endParaRPr lang="en-US" altLang="ja-JP" sz="600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整えながら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楽しむ</a:t>
            </a: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健康か</a:t>
            </a:r>
            <a:endParaRPr lang="en-US" altLang="ja-JP" sz="600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altLang="ja-JP" sz="600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ctr">
              <a:lnSpc>
                <a:spcPts val="4550"/>
              </a:lnSpc>
              <a:buNone/>
            </a:pPr>
            <a:endParaRPr lang="en-US" sz="600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ctr">
              <a:lnSpc>
                <a:spcPts val="4550"/>
              </a:lnSpc>
              <a:buNone/>
            </a:pP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選ぶのは</a:t>
            </a:r>
            <a:r>
              <a:rPr lang="ja-JP" altLang="en-US" sz="600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あなた</a:t>
            </a:r>
            <a:r>
              <a:rPr lang="ja-JP" altLang="en-US" sz="600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です</a:t>
            </a:r>
            <a:endParaRPr lang="en-US" sz="6000" dirty="0">
              <a:solidFill>
                <a:srgbClr val="FFC000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55BED7A-940F-E987-452C-8B2A0CC73A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74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32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70033" y="3824407"/>
            <a:ext cx="6490216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6000" b="1" dirty="0" err="1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あなたが</a:t>
            </a:r>
            <a:r>
              <a:rPr lang="ja-JP" altLang="en-US" sz="600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悪い</a:t>
            </a:r>
            <a:r>
              <a:rPr lang="en-US" sz="6000" b="1" dirty="0" err="1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のではありません</a:t>
            </a:r>
            <a:endParaRPr lang="en-US" sz="6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4ABB64D-A599-7B74-A962-4B1D45C27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8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84C013-E1DC-FF8E-C9EA-F33FD39B8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9E1E8075-1B11-C743-66D0-5EF31B179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08DF-A748-4682-BB93-8091CA854766}" type="slidenum">
              <a:rPr lang="ja-JP" altLang="en-US" smtClean="0"/>
              <a:pPr/>
              <a:t>9</a:t>
            </a:fld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368DD381-4384-76FB-4BF4-0DEA46885890}"/>
              </a:ext>
            </a:extLst>
          </p:cNvPr>
          <p:cNvSpPr/>
          <p:nvPr/>
        </p:nvSpPr>
        <p:spPr>
          <a:xfrm>
            <a:off x="3448518" y="1128154"/>
            <a:ext cx="9036993" cy="568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00"/>
              </a:lnSpc>
              <a:buNone/>
            </a:pP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・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禁煙</a:t>
            </a: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しましょう</a:t>
            </a:r>
            <a:endParaRPr lang="en-US" altLang="ja-JP" sz="385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l">
              <a:lnSpc>
                <a:spcPts val="7000"/>
              </a:lnSpc>
              <a:buNone/>
            </a:pP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・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塩分</a:t>
            </a: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を控えましょう</a:t>
            </a:r>
            <a:endParaRPr lang="en-US" altLang="ja-JP" sz="385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l">
              <a:lnSpc>
                <a:spcPts val="7000"/>
              </a:lnSpc>
              <a:buNone/>
            </a:pP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・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野菜中心</a:t>
            </a: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の生活を</a:t>
            </a:r>
            <a:endParaRPr lang="en-US" altLang="ja-JP" sz="385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l">
              <a:lnSpc>
                <a:spcPts val="7000"/>
              </a:lnSpc>
              <a:buNone/>
            </a:pP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・</a:t>
            </a:r>
            <a:r>
              <a:rPr lang="en-US" altLang="ja-JP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1</a:t>
            </a: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日</a:t>
            </a:r>
            <a:r>
              <a:rPr lang="en-US" altLang="ja-JP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30</a:t>
            </a: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分の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ウォーキング</a:t>
            </a: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を</a:t>
            </a:r>
            <a:endParaRPr lang="en-US" altLang="ja-JP" sz="385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l">
              <a:lnSpc>
                <a:spcPts val="7000"/>
              </a:lnSpc>
              <a:buNone/>
            </a:pP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・十分な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睡眠</a:t>
            </a: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を</a:t>
            </a:r>
            <a:endParaRPr lang="en-US" altLang="ja-JP" sz="385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 marL="0" indent="0" algn="l">
              <a:lnSpc>
                <a:spcPts val="7000"/>
              </a:lnSpc>
              <a:buNone/>
            </a:pP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・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ストレス</a:t>
            </a: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</a:rPr>
              <a:t>を溜めない生活を</a:t>
            </a:r>
            <a:endParaRPr lang="en-US" altLang="ja-JP" sz="385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  <a:p>
            <a:pPr>
              <a:lnSpc>
                <a:spcPts val="7000"/>
              </a:lnSpc>
            </a:pPr>
            <a:r>
              <a:rPr lang="ja-JP" altLang="en-US" sz="3850" b="1" dirty="0">
                <a:solidFill>
                  <a:srgbClr val="FFFFFF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・</a:t>
            </a:r>
            <a:r>
              <a:rPr lang="ja-JP" altLang="en-US" sz="3850" b="1" dirty="0">
                <a:solidFill>
                  <a:srgbClr val="FFC000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薬</a:t>
            </a:r>
            <a:r>
              <a:rPr lang="ja-JP" altLang="en-US" sz="3850" b="1" dirty="0">
                <a:solidFill>
                  <a:schemeClr val="bg1"/>
                </a:solidFill>
                <a:latin typeface="Noto Sans JP Black" panose="020B0200000000000000" pitchFamily="50" charset="-128"/>
                <a:ea typeface="Noto Sans JP Black" panose="020B0200000000000000" pitchFamily="50" charset="-128"/>
                <a:cs typeface="Syne Bold" pitchFamily="34" charset="-120"/>
              </a:rPr>
              <a:t>をきちんと飲みましょう</a:t>
            </a:r>
            <a:endParaRPr lang="en-US" altLang="ja-JP" sz="385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  <a:cs typeface="Syne Bold" pitchFamily="34" charset="-120"/>
            </a:endParaRPr>
          </a:p>
          <a:p>
            <a:pPr marL="0" indent="0" algn="l">
              <a:lnSpc>
                <a:spcPts val="5500"/>
              </a:lnSpc>
              <a:buNone/>
            </a:pPr>
            <a:endParaRPr lang="en-US" altLang="ja-JP" sz="3850" b="1" dirty="0">
              <a:solidFill>
                <a:schemeClr val="bg1"/>
              </a:solidFill>
              <a:latin typeface="Noto Sans JP Black" panose="020B0200000000000000" pitchFamily="50" charset="-128"/>
              <a:ea typeface="Noto Sans JP Black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8617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濃い影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TM04033929[[fn=石版]]</Template>
  <TotalTime>627</TotalTime>
  <Words>2959</Words>
  <Application>Microsoft Office PowerPoint</Application>
  <PresentationFormat>ユーザー設定</PresentationFormat>
  <Paragraphs>593</Paragraphs>
  <Slides>74</Slides>
  <Notes>74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74</vt:i4>
      </vt:variant>
    </vt:vector>
  </HeadingPairs>
  <TitlesOfParts>
    <vt:vector size="80" baseType="lpstr">
      <vt:lpstr>游ゴシック</vt:lpstr>
      <vt:lpstr>Noto Sans JP</vt:lpstr>
      <vt:lpstr>Arial</vt:lpstr>
      <vt:lpstr>Noto Sans JP Black</vt:lpstr>
      <vt:lpstr>Calibri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Maki Takako</cp:lastModifiedBy>
  <cp:revision>58</cp:revision>
  <dcterms:created xsi:type="dcterms:W3CDTF">2026-01-28T03:38:02Z</dcterms:created>
  <dcterms:modified xsi:type="dcterms:W3CDTF">2026-01-30T04:10:48Z</dcterms:modified>
</cp:coreProperties>
</file>